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3" r:id="rId2"/>
    <p:sldId id="292" r:id="rId3"/>
    <p:sldId id="294" r:id="rId4"/>
    <p:sldId id="303" r:id="rId5"/>
    <p:sldId id="307" r:id="rId6"/>
    <p:sldId id="309" r:id="rId7"/>
    <p:sldId id="310" r:id="rId8"/>
    <p:sldId id="326" r:id="rId9"/>
    <p:sldId id="311" r:id="rId10"/>
    <p:sldId id="312" r:id="rId11"/>
    <p:sldId id="313" r:id="rId12"/>
    <p:sldId id="330" r:id="rId13"/>
    <p:sldId id="339" r:id="rId14"/>
    <p:sldId id="332" r:id="rId15"/>
    <p:sldId id="314" r:id="rId16"/>
    <p:sldId id="315" r:id="rId17"/>
    <p:sldId id="316" r:id="rId18"/>
    <p:sldId id="324" r:id="rId19"/>
    <p:sldId id="340" r:id="rId20"/>
    <p:sldId id="328" r:id="rId21"/>
    <p:sldId id="325" r:id="rId22"/>
    <p:sldId id="327" r:id="rId23"/>
    <p:sldId id="329" r:id="rId24"/>
    <p:sldId id="317" r:id="rId25"/>
    <p:sldId id="318" r:id="rId26"/>
    <p:sldId id="341" r:id="rId27"/>
    <p:sldId id="319" r:id="rId28"/>
    <p:sldId id="342" r:id="rId29"/>
    <p:sldId id="333" r:id="rId30"/>
    <p:sldId id="334" r:id="rId31"/>
    <p:sldId id="335" r:id="rId32"/>
    <p:sldId id="336" r:id="rId33"/>
    <p:sldId id="337" r:id="rId34"/>
    <p:sldId id="305" r:id="rId35"/>
    <p:sldId id="306" r:id="rId36"/>
    <p:sldId id="338" r:id="rId37"/>
    <p:sldId id="291" r:id="rId38"/>
  </p:sldIdLst>
  <p:sldSz cx="9144000" cy="6858000" type="screen4x3"/>
  <p:notesSz cx="7010400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F"/>
    <a:srgbClr val="0059BE"/>
    <a:srgbClr val="772681"/>
    <a:srgbClr val="7730A0"/>
    <a:srgbClr val="8126BF"/>
    <a:srgbClr val="81B93E"/>
    <a:srgbClr val="31859C"/>
    <a:srgbClr val="2A94AB"/>
    <a:srgbClr val="6CBFB0"/>
    <a:srgbClr val="60A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89467" autoAdjust="0"/>
  </p:normalViewPr>
  <p:slideViewPr>
    <p:cSldViewPr>
      <p:cViewPr>
        <p:scale>
          <a:sx n="72" d="100"/>
          <a:sy n="72" d="100"/>
        </p:scale>
        <p:origin x="-100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93207-3C05-484F-9136-11E30E0354DD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85560-E889-44B2-B9CB-D32279C4B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17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A2C6-855E-4673-A2BF-887319CC9E53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9330C-0361-4D20-94DD-4C09A0EADB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26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78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15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83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56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330C-0361-4D20-94DD-4C09A0EADBB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7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84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6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64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0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6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7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20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37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1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6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B376-10A7-43C9-A72C-026DD5398592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E21B-69E8-48AB-809C-81946E140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3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gif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tif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.gif"/><Relationship Id="rId2" Type="http://schemas.openxmlformats.org/officeDocument/2006/relationships/hyperlink" Target="http://www.infociments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4076253" cy="27626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1832311" cy="418076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488810" y="6421437"/>
            <a:ext cx="7380312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371862" y="2276872"/>
            <a:ext cx="6664187" cy="280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600" b="1" dirty="0">
                <a:solidFill>
                  <a:srgbClr val="31859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valorisation des matériaux en place aux liants hydrauliques pour la construction et l’entretien des routes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E9F85A7-5C69-40F0-AED0-9F1986EE4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87" y="5804729"/>
            <a:ext cx="21613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5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>
            <a:cxnSpLocks/>
          </p:cNvCxnSpPr>
          <p:nvPr/>
        </p:nvCxnSpPr>
        <p:spPr>
          <a:xfrm>
            <a:off x="488810" y="6421437"/>
            <a:ext cx="6421875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8895">
            <a:off x="6220779" y="2365769"/>
            <a:ext cx="2867025" cy="19431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7525" y="1794269"/>
            <a:ext cx="1352550" cy="308610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6024" y="2217552"/>
            <a:ext cx="6768264" cy="25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81B9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solutions liants hydrauliques pour réduire les coûts et les impacts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2CCE76D-8952-4B0E-AFF4-1F6994010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85" y="5760617"/>
            <a:ext cx="21613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55650" y="1690688"/>
            <a:ext cx="7519988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60000"/>
              <a:buFontTx/>
              <a:buNone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Aujourd’hui, il est possible d’atténuer ces impacts tout en réalisant des économies substantielles, en considérant les matériaux des sites à aménager ou à entretenir comme un gisement que l’on peut valoriser par un traitement approprié.</a:t>
            </a:r>
          </a:p>
          <a:p>
            <a:pPr eaLnBrk="1" hangingPunct="1">
              <a:spcBef>
                <a:spcPts val="500"/>
              </a:spcBef>
              <a:buSzPct val="60000"/>
              <a:buFontTx/>
              <a:buNone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distingue </a:t>
            </a: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deux grandes filières de valorisation</a:t>
            </a: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</a:t>
            </a:r>
          </a:p>
          <a:p>
            <a:pPr eaLnBrk="1" hangingPunct="1">
              <a:spcBef>
                <a:spcPts val="450"/>
              </a:spcBef>
              <a:buClr>
                <a:srgbClr val="489E45"/>
              </a:buClr>
              <a:buSzPct val="70000"/>
              <a:buFont typeface="Wingdings" pitchFamily="2" charset="2"/>
              <a:buChar char="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traitement</a:t>
            </a: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aux liants hydrauliques des matériaux naturels en place,</a:t>
            </a:r>
          </a:p>
          <a:p>
            <a:pPr eaLnBrk="1" hangingPunct="1">
              <a:spcBef>
                <a:spcPts val="450"/>
              </a:spcBef>
              <a:buClr>
                <a:srgbClr val="489E45"/>
              </a:buClr>
              <a:buSzPct val="70000"/>
              <a:buFont typeface="Wingdings" pitchFamily="2" charset="2"/>
              <a:buChar char="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retraitement</a:t>
            </a: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 place à froid des anciennes chaussées aux liants hydrauliques.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762000" y="588963"/>
            <a:ext cx="7916863" cy="9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8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filière de la valorisation des matériaux en place aux liants hydrauliques</a:t>
            </a:r>
          </a:p>
        </p:txBody>
      </p:sp>
    </p:spTree>
    <p:extLst>
      <p:ext uri="{BB962C8B-B14F-4D97-AF65-F5344CB8AC3E}">
        <p14:creationId xmlns:p14="http://schemas.microsoft.com/office/powerpoint/2010/main" val="46212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89138"/>
              </p:ext>
            </p:extLst>
          </p:nvPr>
        </p:nvGraphicFramePr>
        <p:xfrm>
          <a:off x="539552" y="2259367"/>
          <a:ext cx="8209517" cy="2641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Opérations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Décomposition du coût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9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Fabrication et transport du</a:t>
                      </a:r>
                      <a:r>
                        <a:rPr lang="fr-FR" sz="24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liant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 à 60 %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4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Etudes, mise en œuvre, enduit de protection et contrôles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 à 50 %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640"/>
            <a:ext cx="7914456" cy="1224136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Décomposition des coûts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Valorisation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des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matériaux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place aux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liants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hydrauliques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altLang="fr-FR" sz="2400" b="1" dirty="0">
              <a:solidFill>
                <a:srgbClr val="77268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8" name="Connecteur droit 7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9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01953"/>
              </p:ext>
            </p:extLst>
          </p:nvPr>
        </p:nvGraphicFramePr>
        <p:xfrm>
          <a:off x="539552" y="2259367"/>
          <a:ext cx="8209517" cy="3007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Opérations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Décomposition des</a:t>
                      </a:r>
                      <a:r>
                        <a:rPr lang="fr-FR" sz="24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impacts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9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Fabrication et transport du</a:t>
                      </a:r>
                      <a:r>
                        <a:rPr lang="fr-FR" sz="2400" u="none" strike="noStrike" baseline="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liant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 à 95 %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4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Etudes, mise en œuvre, enduit de protection et contrôles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à </a:t>
                      </a:r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 </a:t>
                      </a:r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640"/>
            <a:ext cx="7914456" cy="1224136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Décomposition des impacts environnementaux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Valorisation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des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matériaux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place aux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liants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fr-FR" sz="24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hydrauliques</a:t>
            </a:r>
            <a:r>
              <a:rPr lang="en-US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altLang="fr-FR" sz="2400" b="1" dirty="0">
              <a:solidFill>
                <a:srgbClr val="77268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8" name="Connecteur droit 7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>
            <a:cxnSpLocks/>
          </p:cNvCxnSpPr>
          <p:nvPr/>
        </p:nvCxnSpPr>
        <p:spPr>
          <a:xfrm>
            <a:off x="488810" y="6421437"/>
            <a:ext cx="6178714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8895">
            <a:off x="6220779" y="2365769"/>
            <a:ext cx="2867025" cy="19431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7525" y="1794269"/>
            <a:ext cx="1352550" cy="308610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6024" y="2217552"/>
            <a:ext cx="6768264" cy="25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81B9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traitement des sols aux liants hydrauliques pour construire des routes à faible coût et faibles impacts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93EDE7-72D2-4E3C-9941-AFF71CFD2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91" y="5660004"/>
            <a:ext cx="21613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370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indent="-341313" eaLnBrk="1" hangingPunct="1">
              <a:spcBef>
                <a:spcPts val="500"/>
              </a:spcBef>
              <a:buSzPct val="60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Traitement des sols à la chaux, au ciment ou aux liants hydrauliques routiers :</a:t>
            </a:r>
          </a:p>
          <a:p>
            <a:pPr indent="-341313" eaLnBrk="1" hangingPunct="1">
              <a:spcBef>
                <a:spcPts val="450"/>
              </a:spcBef>
              <a:buClr>
                <a:srgbClr val="489E45"/>
              </a:buClr>
              <a:buSzPct val="70000"/>
              <a:buFont typeface="Wingdings" pitchFamily="2" charset="2"/>
              <a:buChar char="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Permet de valoriser des matériaux aux caractéristiques inadaptées et non utilisables à l’état naturel tels que limons, argiles, sables, marnes, matériaux évolutifs, etc. pour les utiliser en ouvrages de terrassements ainsi qu’en assises de chaussées,</a:t>
            </a:r>
          </a:p>
          <a:p>
            <a:pPr indent="-341313" eaLnBrk="1" hangingPunct="1">
              <a:spcBef>
                <a:spcPts val="450"/>
              </a:spcBef>
              <a:buClr>
                <a:srgbClr val="489E45"/>
              </a:buClr>
              <a:buSzPct val="70000"/>
              <a:buFont typeface="Wingdings" pitchFamily="2" charset="2"/>
              <a:buChar char="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Consiste à incorporer un liant dans le sol, avec éventuellement un complément en eau, et à mélanger le tout plus ou moins intimement jusqu’à l’obtention d’un matériau suffisamment homogène pour lui conférer des propriétés nouvelles.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CONSTRUIRE LES ROUTES</a:t>
            </a:r>
          </a:p>
        </p:txBody>
      </p:sp>
    </p:spTree>
    <p:extLst>
      <p:ext uri="{BB962C8B-B14F-4D97-AF65-F5344CB8AC3E}">
        <p14:creationId xmlns:p14="http://schemas.microsoft.com/office/powerpoint/2010/main" val="134158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CONSTRUIRE LES ROUTES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49475"/>
            <a:ext cx="233203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933825"/>
            <a:ext cx="24225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149475"/>
            <a:ext cx="20875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6850"/>
            <a:ext cx="1454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00174" y="1593553"/>
            <a:ext cx="2858712" cy="5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buSzPct val="60000"/>
              <a:buFontTx/>
              <a:buNone/>
            </a:pP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Épandeur de liant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953000" y="1556792"/>
            <a:ext cx="21986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buSzPct val="60000"/>
              <a:buFontTx/>
              <a:buNone/>
            </a:pP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Malaxeur</a:t>
            </a:r>
          </a:p>
        </p:txBody>
      </p:sp>
    </p:spTree>
    <p:extLst>
      <p:ext uri="{BB962C8B-B14F-4D97-AF65-F5344CB8AC3E}">
        <p14:creationId xmlns:p14="http://schemas.microsoft.com/office/powerpoint/2010/main" val="189827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CONSTRUIRE LES ROUTES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3528" y="1861096"/>
            <a:ext cx="3158307" cy="5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buSzPct val="60000"/>
              <a:buFontTx/>
              <a:buNone/>
            </a:pP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 avant traitement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580111" y="1789088"/>
            <a:ext cx="3384377" cy="6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450"/>
              </a:spcBef>
              <a:buSzPct val="60000"/>
              <a:buFontTx/>
              <a:buNone/>
            </a:pP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 après traitement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82" y="2438400"/>
            <a:ext cx="2508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2508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"/>
          <a:stretch>
            <a:fillRect/>
          </a:stretch>
        </p:blipFill>
        <p:spPr bwMode="auto">
          <a:xfrm>
            <a:off x="3276972" y="3293268"/>
            <a:ext cx="19431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0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215"/>
            <a:ext cx="8229600" cy="443277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Domaines d’emploi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Remblai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Partie Supérieure des Terrassements PST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Couche de forme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Couches d’assises de chaussées.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CONSTRUIRE LES ROUTES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1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CONSTRUIRE LES ROUTES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E861D73-098A-4B9F-AA6B-8D1F36DD8847}"/>
              </a:ext>
            </a:extLst>
          </p:cNvPr>
          <p:cNvSpPr txBox="1"/>
          <p:nvPr/>
        </p:nvSpPr>
        <p:spPr>
          <a:xfrm>
            <a:off x="766125" y="1628800"/>
            <a:ext cx="7920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Chantier de  traitement des sols en place aux LHR pour la confection de couche de forme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6D82BF9-5725-4F07-A09B-E479F16E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" y="2857426"/>
            <a:ext cx="4525006" cy="30198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62DD22F-C3F6-4D37-8C9C-D92A1008E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64" y="2884136"/>
            <a:ext cx="4511040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5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>
            <a:cxnSpLocks/>
          </p:cNvCxnSpPr>
          <p:nvPr/>
        </p:nvCxnSpPr>
        <p:spPr>
          <a:xfrm>
            <a:off x="488810" y="6421437"/>
            <a:ext cx="6493881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8895">
            <a:off x="6220779" y="2365769"/>
            <a:ext cx="2867025" cy="19431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7525" y="1794269"/>
            <a:ext cx="1352550" cy="30861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79512" y="264968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81B93E"/>
                </a:solidFill>
                <a:latin typeface="Helvetica" pitchFamily="34" charset="0"/>
              </a:rPr>
              <a:t>Le contexte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A9F9840-9F96-4831-8FD4-0AC06A15B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5777345"/>
            <a:ext cx="21613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7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Cette technique a été surtout utilisée pour stabiliser les plates-formes routières à fort trafic. Les résultats sont très satisfaisants.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Cette technique peut être étendue :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Pour la réalisation des plates-formes routières à moyen et faible trafics;</a:t>
            </a:r>
          </a:p>
          <a:p>
            <a:pPr marL="400050" lvl="1" indent="0" eaLnBrk="1" hangingPunct="1">
              <a:buFont typeface="Arial" charset="0"/>
              <a:buNone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Pour la réalisation des couches d’assises de chaussée (fondation et base).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62000" y="588962"/>
            <a:ext cx="7916863" cy="11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traitement des sols : une technique a généraliser pour la construction des assises de chaussées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 b="1" dirty="0">
              <a:solidFill>
                <a:srgbClr val="77268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0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Avantages de la technique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Préserve les ressources naturelles,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Réduit le transport des matériaux, entraîne une diminution des nuisances et augmente la sécurité des usagers et des riverains,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Permet l’obtention de plates-formes de grande qualité (jusqu’à PF4), ce qui engendre des réductions d’épaisseur des structures de chaussées,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Permet d’obtenir des matériaux à performances mécaniques élevées compatibles avec une utilisation en assises de chaussées,</a:t>
            </a:r>
          </a:p>
          <a:p>
            <a:pPr lvl="1"/>
            <a:endParaRPr 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CONSTRUIRE LES ROUTES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774" y="1888232"/>
            <a:ext cx="8623312" cy="3412976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Avantages de la technique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Réduction des coûts: 25 à 35 % (transport) et 15 à 20 % (ressources granulaires),</a:t>
            </a:r>
          </a:p>
          <a:p>
            <a:pPr lvl="1"/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Diminution des impacts environnementaux : 30 à 40 % (transport) et 15 à 20 % (Ressources granulaires).</a:t>
            </a:r>
          </a:p>
          <a:p>
            <a:pPr lvl="1"/>
            <a:endParaRPr 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CONSTRUIRE LES ROUTES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>
            <a:cxnSpLocks/>
          </p:cNvCxnSpPr>
          <p:nvPr/>
        </p:nvCxnSpPr>
        <p:spPr>
          <a:xfrm>
            <a:off x="488810" y="6421437"/>
            <a:ext cx="6387446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8895">
            <a:off x="6220779" y="2365769"/>
            <a:ext cx="2867025" cy="19431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7525" y="1794269"/>
            <a:ext cx="1352550" cy="308610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6024" y="1772816"/>
            <a:ext cx="6768264" cy="31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81B9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retraitement des chaussées en place aux liants hydrauliques pour entretenir les routes à faible coût et à faibles  impacts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E5EC8E5-43E0-47C0-BB46-76DDBF8EA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20" y="5733256"/>
            <a:ext cx="21613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6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ENTRETENIR LES ROUTES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435886" cy="500866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/>
          <a:p>
            <a:pPr indent="-341313" eaLnBrk="1" hangingPunct="1">
              <a:spcBef>
                <a:spcPts val="450"/>
              </a:spcBef>
              <a:buSzPct val="60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2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Quant aux chaussées anciennes, le retraitement des chaussées en place aux liants hydrauliques :</a:t>
            </a:r>
          </a:p>
          <a:p>
            <a:pPr indent="-341313" eaLnBrk="1" hangingPunct="1">
              <a:spcBef>
                <a:spcPts val="400"/>
              </a:spcBef>
              <a:buClr>
                <a:srgbClr val="489E45"/>
              </a:buClr>
              <a:buSzPct val="80000"/>
              <a:buFont typeface="Wingdings" pitchFamily="2" charset="2"/>
              <a:buChar char="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2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Permet de retraiter les matériaux in situ plutôt que de les évacuer en décharge pour les remplacer par des matériaux neufs,</a:t>
            </a:r>
          </a:p>
          <a:p>
            <a:pPr indent="-341313" eaLnBrk="1" hangingPunct="1">
              <a:spcBef>
                <a:spcPts val="400"/>
              </a:spcBef>
              <a:buClr>
                <a:srgbClr val="489E45"/>
              </a:buClr>
              <a:buSzPct val="80000"/>
              <a:buFont typeface="Wingdings" pitchFamily="2" charset="2"/>
              <a:buChar char="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2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Consiste à incorporer au matériau obtenu par fractionnement de l’ancienne chaussée, un liant hydraulique, et à les mélanger intimement, </a:t>
            </a:r>
            <a:r>
              <a:rPr lang="fr-FR" altLang="fr-FR" sz="22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situ</a:t>
            </a:r>
            <a:r>
              <a:rPr lang="fr-FR" altLang="fr-FR" sz="22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jusqu’à l’obtention d’un matériau homogène et performant.</a:t>
            </a:r>
          </a:p>
          <a:p>
            <a:pPr indent="-341313" eaLnBrk="1" hangingPunct="1">
              <a:spcBef>
                <a:spcPct val="0"/>
              </a:spcBef>
              <a:buSzPct val="60000"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2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réalise ainsi, après réglage et compactage, une nouvelle assise de chaussée sur laquelle on applique :</a:t>
            </a:r>
          </a:p>
          <a:p>
            <a:pPr indent="-341313" eaLnBrk="1" hangingPunct="1">
              <a:spcBef>
                <a:spcPts val="400"/>
              </a:spcBef>
              <a:buClr>
                <a:srgbClr val="489E45"/>
              </a:buClr>
              <a:buSzPct val="80000"/>
              <a:buFont typeface="Wingdings" pitchFamily="2" charset="2"/>
              <a:buChar char="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2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soit une couche de surface,</a:t>
            </a:r>
          </a:p>
          <a:p>
            <a:pPr indent="-341313" eaLnBrk="1" hangingPunct="1">
              <a:spcBef>
                <a:spcPts val="400"/>
              </a:spcBef>
              <a:buClr>
                <a:srgbClr val="489E45"/>
              </a:buClr>
              <a:buSzPct val="80000"/>
              <a:buFont typeface="Wingdings" pitchFamily="2" charset="2"/>
              <a:buChar char="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fr-FR" altLang="fr-FR" sz="22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soit d’autres couches de chaussée si la partie retraitée ne peut, à elle seule, supporter les sollicitations du trafic.</a:t>
            </a:r>
          </a:p>
        </p:txBody>
      </p:sp>
    </p:spTree>
    <p:extLst>
      <p:ext uri="{BB962C8B-B14F-4D97-AF65-F5344CB8AC3E}">
        <p14:creationId xmlns:p14="http://schemas.microsoft.com/office/powerpoint/2010/main" val="155233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ENTRETENIR LES ROUTES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4A1D481-781B-4702-B3B4-23DEC35F3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6" y="1645912"/>
            <a:ext cx="3566160" cy="23591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F965450-3975-4AF4-889F-4A3101CA7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6" y="4040464"/>
            <a:ext cx="3566160" cy="23408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A9AA6B8-EA93-44F4-9040-435C7FB92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52" y="1628800"/>
            <a:ext cx="3560064" cy="47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9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ENTRETENIR LES ROUTES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781425"/>
            <a:ext cx="3957637" cy="2405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25563"/>
            <a:ext cx="3825875" cy="22955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1327150"/>
            <a:ext cx="3984625" cy="2311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759200"/>
            <a:ext cx="3843337" cy="2435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04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ENTRETENIR LES ROUTES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0116"/>
            <a:ext cx="3360276" cy="232470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P16Q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8" y="3724593"/>
            <a:ext cx="3551163" cy="231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96604"/>
            <a:ext cx="3360276" cy="214842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9" y="1502586"/>
            <a:ext cx="3551162" cy="2142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9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VALORISER LES MATÉRIAUX EN PLACE </a:t>
            </a:r>
            <a:b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4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ENTRETENIR LES ROUTES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7ACF86A-8D94-4AC3-9EF4-C3846DF41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565632" cy="23750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12063B5-7A2B-4F70-AD21-57EA14470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3888"/>
            <a:ext cx="3566160" cy="23774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A2F19EE-B34B-461B-8C5B-ACF37748B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36" y="1467952"/>
            <a:ext cx="3267456" cy="49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89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997075"/>
            <a:ext cx="80581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réseau routier français se compose à :</a:t>
            </a:r>
          </a:p>
          <a:p>
            <a:pPr>
              <a:defRPr/>
            </a:pPr>
            <a:endParaRPr 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80 % de chaussées souples</a:t>
            </a: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grave non traitée et grave traitée au bitume;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15% de chaussées semi-rigides </a:t>
            </a: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grave traitée aux liants hydrauliques;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5% de chaussées rigides </a:t>
            </a: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(béton de ciment) et </a:t>
            </a:r>
            <a:r>
              <a:rPr 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pavages/dallages</a:t>
            </a: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différentes natures (pavés et dalles béton, pavés et dalles en produits naturels).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6" name="Connecteur droit 5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762000" y="404664"/>
            <a:ext cx="7916863" cy="118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réseau routier français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gisement facilement valorisable</a:t>
            </a:r>
          </a:p>
        </p:txBody>
      </p:sp>
    </p:spTree>
    <p:extLst>
      <p:ext uri="{BB962C8B-B14F-4D97-AF65-F5344CB8AC3E}">
        <p14:creationId xmlns:p14="http://schemas.microsoft.com/office/powerpoint/2010/main" val="141853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32050" y="19145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772681"/>
                </a:solidFill>
                <a:latin typeface="Helvetica" pitchFamily="34" charset="0"/>
              </a:rPr>
              <a:t>Le réseau routier français </a:t>
            </a:r>
          </a:p>
          <a:p>
            <a:pPr algn="ctr"/>
            <a:r>
              <a:rPr lang="fr-FR" sz="3600" b="1" dirty="0">
                <a:solidFill>
                  <a:srgbClr val="772681"/>
                </a:solidFill>
                <a:latin typeface="Helvetica" pitchFamily="34" charset="0"/>
              </a:rPr>
              <a:t>un patrimoine considérable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2497138"/>
            <a:ext cx="805815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réseau routier français totalise plus d’1 million de km. Il représente un patrimoine considérable.</a:t>
            </a:r>
          </a:p>
          <a:p>
            <a:pPr>
              <a:defRPr/>
            </a:pPr>
            <a:endParaRPr 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Capital investi : 2 000 à 3 000 milliards d’euros</a:t>
            </a:r>
          </a:p>
          <a:p>
            <a:pPr>
              <a:defRPr/>
            </a:pPr>
            <a:endParaRPr 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05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489E45"/>
              </a:buClr>
              <a:buSzPct val="70000"/>
              <a:defRPr/>
            </a:pPr>
            <a:r>
              <a:rPr lang="fr-FR" altLang="fr-FR" sz="20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 le plan environnemental :</a:t>
            </a:r>
          </a:p>
          <a:p>
            <a:pPr lvl="1" eaLnBrk="1" hangingPunct="1">
              <a:buSzPct val="60000"/>
              <a:defRPr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Réduction des Gaz à Effet de Serre (GES),</a:t>
            </a:r>
          </a:p>
          <a:p>
            <a:pPr lvl="1" eaLnBrk="1" hangingPunct="1">
              <a:buSzPct val="60000"/>
              <a:defRPr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Economies d’énergie et de carburant,</a:t>
            </a:r>
          </a:p>
          <a:p>
            <a:pPr lvl="1" eaLnBrk="1" hangingPunct="1">
              <a:buSzPct val="60000"/>
              <a:defRPr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Valorisation des matériaux et préservation des ressources non renouvelables,</a:t>
            </a:r>
          </a:p>
          <a:p>
            <a:pPr lvl="1" eaLnBrk="1" hangingPunct="1">
              <a:buSzPct val="60000"/>
              <a:defRPr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Moindre gêne de l’usager.</a:t>
            </a:r>
          </a:p>
          <a:p>
            <a:pPr lvl="2" eaLnBrk="1" hangingPunct="1">
              <a:defRPr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Réduction des nuisances liées aux approvisionnements du chantier,</a:t>
            </a:r>
          </a:p>
          <a:p>
            <a:pPr lvl="2" eaLnBrk="1" hangingPunct="1">
              <a:defRPr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Réduction des délais d’intervention,</a:t>
            </a:r>
          </a:p>
          <a:p>
            <a:pPr lvl="2" eaLnBrk="1" hangingPunct="1">
              <a:defRPr/>
            </a:pPr>
            <a:r>
              <a:rPr lang="fr-FR" altLang="fr-FR" sz="20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Travaux pouvant être réalisés sous circulation.</a:t>
            </a:r>
          </a:p>
          <a:p>
            <a:pPr lvl="2" eaLnBrk="1" hangingPunct="1">
              <a:defRPr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Accès riverains maintenus</a:t>
            </a:r>
          </a:p>
          <a:p>
            <a:pPr lvl="1" eaLnBrk="1" hangingPunct="1">
              <a:buSzPct val="60000"/>
              <a:defRPr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Sécurité accrue (pas de décaissement).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6" name="Connecteur droit 5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Avantages de la technique de retraitement</a:t>
            </a:r>
          </a:p>
        </p:txBody>
      </p:sp>
    </p:spTree>
    <p:extLst>
      <p:ext uri="{BB962C8B-B14F-4D97-AF65-F5344CB8AC3E}">
        <p14:creationId xmlns:p14="http://schemas.microsoft.com/office/powerpoint/2010/main" val="4117730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Clr>
                <a:srgbClr val="489E45"/>
              </a:buClr>
              <a:buSzPct val="70000"/>
              <a:defRPr/>
            </a:pP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 le plan patrimonial :</a:t>
            </a:r>
          </a:p>
          <a:p>
            <a:pPr lvl="1" eaLnBrk="1" hangingPunct="1">
              <a:buSzPct val="60000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Durée de vie analogue aux solutions traditionnelles de construction de chaussée,</a:t>
            </a:r>
          </a:p>
          <a:p>
            <a:pPr lvl="1" eaLnBrk="1" hangingPunct="1">
              <a:buSzPct val="60000"/>
              <a:defRPr/>
            </a:pPr>
            <a:r>
              <a:rPr lang="fr-FR" altLang="fr-FR" sz="24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Correction parfois possible de la tenue au gel / dégel</a:t>
            </a: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</a:p>
          <a:p>
            <a:pPr lvl="1" eaLnBrk="1" hangingPunct="1">
              <a:buSzPct val="60000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Conservation des seuils en traversée d’agglomération.</a:t>
            </a:r>
          </a:p>
          <a:p>
            <a:pPr lvl="1" eaLnBrk="1" hangingPunct="1">
              <a:buSzPct val="60000"/>
              <a:buFont typeface="Wingdings" pitchFamily="2" charset="2"/>
              <a:buChar char="q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 le plan environnemental et économique:</a:t>
            </a:r>
          </a:p>
          <a:p>
            <a:pPr lvl="1" eaLnBrk="1" hangingPunct="1">
              <a:buSzPct val="60000"/>
              <a:buFont typeface="Wingdings" pitchFamily="2" charset="2"/>
              <a:buChar char="§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 d’évacuation= pas de déchets = pas de frais de décharge. Principe de servitude.</a:t>
            </a:r>
          </a:p>
          <a:p>
            <a:pPr lvl="1" eaLnBrk="1" hangingPunct="1">
              <a:buSzPct val="60000"/>
              <a:defRPr/>
            </a:pPr>
            <a:endParaRPr lang="fr-FR" alt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Avantages de la technique de retraitement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7" name="Connecteur droit 6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14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5" name="Connecteur droit 4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Avantages de la technique de retraitement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489E45"/>
              </a:buClr>
              <a:buSzPct val="70000"/>
            </a:pPr>
            <a:r>
              <a:rPr lang="fr-FR" alt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 le plan économique :</a:t>
            </a:r>
          </a:p>
          <a:p>
            <a:pPr eaLnBrk="1" hangingPunct="1">
              <a:buClr>
                <a:srgbClr val="489E45"/>
              </a:buClr>
              <a:buFont typeface="Wingdings" pitchFamily="2" charset="2"/>
              <a:buNone/>
            </a:pPr>
            <a:endParaRPr lang="fr-FR" alt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eaLnBrk="1" hangingPunct="1">
              <a:buSzPct val="60000"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Rapidité d’exécution / solution de reconstruction traditionnelle.</a:t>
            </a:r>
          </a:p>
          <a:p>
            <a:pPr lvl="2" eaLnBrk="1" hangingPunct="1">
              <a:buClr>
                <a:schemeClr val="tx2"/>
              </a:buClr>
            </a:pPr>
            <a:r>
              <a:rPr lang="fr-FR" alt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Rendement de 1 500 à 3 500 m²/jour.</a:t>
            </a:r>
          </a:p>
          <a:p>
            <a:pPr lvl="1" eaLnBrk="1" hangingPunct="1">
              <a:buSzPct val="60000"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Coûts : solution 10% à 30% plus économique qu’une solution traditionnelle.</a:t>
            </a:r>
          </a:p>
          <a:p>
            <a:pPr lvl="1" eaLnBrk="1" hangingPunct="1">
              <a:buSzPct val="60000"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Economies directes et indirectes (protection du réseau routier avoisinant).</a:t>
            </a:r>
          </a:p>
        </p:txBody>
      </p:sp>
    </p:spTree>
    <p:extLst>
      <p:ext uri="{BB962C8B-B14F-4D97-AF65-F5344CB8AC3E}">
        <p14:creationId xmlns:p14="http://schemas.microsoft.com/office/powerpoint/2010/main" val="1101374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fr-FR" altLang="fr-FR" sz="2400" u="sng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altLang="fr-FR" sz="2400" u="sng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applications :</a:t>
            </a:r>
          </a:p>
          <a:p>
            <a:pPr eaLnBrk="1" hangingPunct="1">
              <a:defRPr/>
            </a:pPr>
            <a:endParaRPr lang="fr-FR" alt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Retraitement au liant composé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Retraitement des chaussées polluées au HAP</a:t>
            </a:r>
          </a:p>
          <a:p>
            <a:pPr>
              <a:defRPr/>
            </a:pPr>
            <a:endParaRPr 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6" name="Connecteur droit 5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Avantages de la technique de retraitement</a:t>
            </a:r>
          </a:p>
        </p:txBody>
      </p:sp>
    </p:spTree>
    <p:extLst>
      <p:ext uri="{BB962C8B-B14F-4D97-AF65-F5344CB8AC3E}">
        <p14:creationId xmlns:p14="http://schemas.microsoft.com/office/powerpoint/2010/main" val="3468631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972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Bibliographie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27088" y="1268413"/>
            <a:ext cx="7870825" cy="35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60000"/>
              <a:buFont typeface="Times New Roman" pitchFamily="18" charset="0"/>
              <a:buChar char="•"/>
            </a:pPr>
            <a:r>
              <a:rPr lang="fr-FR" altLang="fr-FR" sz="20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Technique Réalisations des remblais et des couches de forme - Fascicule I et Fascicule II –</a:t>
            </a: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SETRA / LCPC, 1992 (réédité en 2000).</a:t>
            </a:r>
          </a:p>
          <a:p>
            <a:pPr eaLnBrk="1" hangingPunct="1">
              <a:spcBef>
                <a:spcPct val="0"/>
              </a:spcBef>
              <a:buSzPct val="60000"/>
              <a:buFont typeface="Times New Roman" pitchFamily="18" charset="0"/>
              <a:buChar char="•"/>
            </a:pPr>
            <a:r>
              <a:rPr lang="fr-FR" altLang="fr-FR" sz="20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Technique Traitement des sols à la chaux et/ou aux liants hydrauliques -  Application en remblais et couches de forme </a:t>
            </a: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SETRA / LCPC, 2000</a:t>
            </a:r>
          </a:p>
          <a:p>
            <a:pPr eaLnBrk="1" hangingPunct="1">
              <a:spcBef>
                <a:spcPct val="0"/>
              </a:spcBef>
              <a:buSzPct val="60000"/>
              <a:buFont typeface="Times New Roman" pitchFamily="18" charset="0"/>
              <a:buChar char="•"/>
            </a:pPr>
            <a:r>
              <a:rPr lang="fr-FR" altLang="fr-FR" sz="20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Technique Traitement des sols à la chaux et/ou aux liants hydrauliques -  Application en assises de chaussées</a:t>
            </a: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SETRA / LCPC, 2007.</a:t>
            </a:r>
          </a:p>
          <a:p>
            <a:pPr eaLnBrk="1" hangingPunct="1">
              <a:spcBef>
                <a:spcPct val="0"/>
              </a:spcBef>
              <a:buSzPct val="60000"/>
              <a:buFont typeface="Times New Roman" pitchFamily="18" charset="0"/>
              <a:buChar char="•"/>
            </a:pPr>
            <a:r>
              <a:rPr lang="fr-FR" altLang="fr-FR" sz="20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Technique Retraitement en place des anciennes chaussées</a:t>
            </a: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SETRA/LCPC - 2003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97449"/>
            <a:ext cx="9969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97449"/>
            <a:ext cx="1019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49"/>
            <a:ext cx="1019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97449"/>
            <a:ext cx="1019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95862"/>
            <a:ext cx="10191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972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Bibliographie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1268414"/>
            <a:ext cx="8401764" cy="263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60000"/>
            </a:pPr>
            <a:r>
              <a:rPr lang="fr-FR" altLang="fr-FR" sz="20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Terrassements et assises de chaussées - Traitement des sols aux liants hydrauliques </a:t>
            </a: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Collection Technique CIMBETON, 2009.</a:t>
            </a:r>
          </a:p>
          <a:p>
            <a:pPr eaLnBrk="1" hangingPunct="1">
              <a:spcBef>
                <a:spcPct val="0"/>
              </a:spcBef>
              <a:buSzPct val="60000"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L’entretien structurel des chaussées souples et semi-rigides – Le retraitement en place à froid aux liants hydrauliques – Collection technique CIMBETON, 2013.</a:t>
            </a:r>
          </a:p>
          <a:p>
            <a:pPr eaLnBrk="1" hangingPunct="1">
              <a:spcBef>
                <a:spcPct val="0"/>
              </a:spcBef>
              <a:buSzPct val="60000"/>
            </a:pPr>
            <a:r>
              <a:rPr lang="fr-FR" altLang="fr-FR" sz="20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Retraitement en place à froid des anciennes chaussées aux liants hydrauliques –</a:t>
            </a: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altLang="fr-FR" sz="2000" i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CCTP-Type</a:t>
            </a: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CIMBETON, 2008.</a:t>
            </a:r>
          </a:p>
          <a:p>
            <a:pPr eaLnBrk="1" hangingPunct="1">
              <a:spcBef>
                <a:spcPct val="0"/>
              </a:spcBef>
              <a:buSzPct val="60000"/>
            </a:pP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www.infociments.fr</a:t>
            </a:r>
            <a:r>
              <a:rPr lang="fr-FR" altLang="fr-FR" sz="2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altLang="fr-FR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 </a:t>
            </a:r>
            <a:r>
              <a:rPr lang="fr-FR" altLang="fr-FR" sz="2000" b="1" u="sng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lhr.cimbeton.net</a:t>
            </a:r>
          </a:p>
          <a:p>
            <a:pPr eaLnBrk="1" hangingPunct="1">
              <a:spcBef>
                <a:spcPct val="0"/>
              </a:spcBef>
              <a:buFont typeface="Times" pitchFamily="48" charset="0"/>
              <a:buChar char="•"/>
            </a:pPr>
            <a:endParaRPr lang="fr-FR" alt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60000"/>
              <a:buFont typeface="Times New Roman" pitchFamily="18" charset="0"/>
              <a:buChar char="•"/>
            </a:pPr>
            <a:endParaRPr lang="fr-FR" alt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60000"/>
              <a:buFont typeface="Times New Roman" pitchFamily="18" charset="0"/>
              <a:buChar char="•"/>
            </a:pPr>
            <a:endParaRPr lang="fr-FR" altLang="fr-FR" sz="20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10" descr="T70 (couv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81" y="3903830"/>
            <a:ext cx="1608620" cy="22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ouv T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3830"/>
            <a:ext cx="1525054" cy="226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ouv C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02" y="4593555"/>
            <a:ext cx="1560706" cy="15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6"/>
          <a:stretch/>
        </p:blipFill>
        <p:spPr bwMode="auto">
          <a:xfrm>
            <a:off x="3275856" y="3903830"/>
            <a:ext cx="1543183" cy="2261474"/>
          </a:xfrm>
          <a:prstGeom prst="rect">
            <a:avLst/>
          </a:prstGeom>
          <a:noFill/>
          <a:ln w="3175">
            <a:solidFill>
              <a:srgbClr val="81B9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Connecteur droit 8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dédié </a:t>
            </a:r>
            <a:r>
              <a:rPr lang="fr-FR" b="1" dirty="0">
                <a:solidFill>
                  <a:srgbClr val="FF0000"/>
                </a:solidFill>
              </a:rPr>
              <a:t>lhr.cimbeton.net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556792"/>
            <a:ext cx="8712968" cy="43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4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94AB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59072" y="3013501"/>
            <a:ext cx="682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r>
              <a:rPr lang="fr-FR" altLang="fr-FR" sz="4800" b="1" dirty="0">
                <a:solidFill>
                  <a:srgbClr val="2A94AB"/>
                </a:solidFill>
                <a:latin typeface="Corbel" pitchFamily="34" charset="0"/>
              </a:rPr>
              <a:t>Merci de votre attention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5E35F87-9470-4A77-8F15-F34BBBCC6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73" y="5732721"/>
            <a:ext cx="2161309" cy="108065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B9CBCCE6-3E84-47E4-97C2-5605A52C7ED1}"/>
              </a:ext>
            </a:extLst>
          </p:cNvPr>
          <p:cNvCxnSpPr>
            <a:cxnSpLocks/>
          </p:cNvCxnSpPr>
          <p:nvPr/>
        </p:nvCxnSpPr>
        <p:spPr>
          <a:xfrm>
            <a:off x="488810" y="6421437"/>
            <a:ext cx="6415463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2969F13-810E-45B3-9EF3-8AEFEAD18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32050" y="19145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772681"/>
                </a:solidFill>
                <a:latin typeface="Helvetica" pitchFamily="34" charset="0"/>
              </a:rPr>
              <a:t>Le réseau routier français </a:t>
            </a:r>
          </a:p>
          <a:p>
            <a:pPr algn="ctr"/>
            <a:r>
              <a:rPr lang="fr-FR" sz="3600" b="1" dirty="0">
                <a:solidFill>
                  <a:srgbClr val="772681"/>
                </a:solidFill>
                <a:latin typeface="Helvetica" pitchFamily="34" charset="0"/>
              </a:rPr>
              <a:t>un patrimoine à préserver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8810" y="1731580"/>
            <a:ext cx="84042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construction du réseau routier doit être poursuivie, du fait de l’accroissement de la démographie et des besoins.</a:t>
            </a:r>
          </a:p>
          <a:p>
            <a:pPr>
              <a:defRPr/>
            </a:pP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400" b="1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 annuel de construction : 3 à 5 mds € </a:t>
            </a:r>
          </a:p>
          <a:p>
            <a:pPr>
              <a:defRPr/>
            </a:pPr>
            <a:endParaRPr 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L’entretien du réseau routier doit être maintenu au rythme exigé par le vieillissement des routes (Âge; Trafic; Conditions climatiques) pour assurer un bon niveau de service et garantir la pérennité des routes.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fr-FR" sz="2400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fr-FR" sz="2400" b="1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 annuel d’entretien : 8 à 12 mds € </a:t>
            </a:r>
          </a:p>
        </p:txBody>
      </p:sp>
    </p:spTree>
    <p:extLst>
      <p:ext uri="{BB962C8B-B14F-4D97-AF65-F5344CB8AC3E}">
        <p14:creationId xmlns:p14="http://schemas.microsoft.com/office/powerpoint/2010/main" val="35888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0" y="1484784"/>
            <a:ext cx="8058150" cy="47807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50"/>
              </a:spcBef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route : une nécessité car c’est un moyen de communication nécessaire au développement.</a:t>
            </a:r>
          </a:p>
          <a:p>
            <a:pPr>
              <a:spcBef>
                <a:spcPts val="450"/>
              </a:spcBef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 nécessité mais pas sans mal : sa construction et son entretien nécessitent beaucoup de matériaux :</a:t>
            </a:r>
          </a:p>
          <a:p>
            <a:pPr marL="800100" lvl="1" indent="-342900">
              <a:spcBef>
                <a:spcPts val="45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Matériaux non liés comme la Grave Non Traitée (GNT),</a:t>
            </a:r>
          </a:p>
          <a:p>
            <a:pPr marL="800100" lvl="1" indent="-342900">
              <a:spcBef>
                <a:spcPts val="45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Matériaux traités au bitume comme les Graves-Bitumes (GB) et les Enrobés Bitumineux,</a:t>
            </a:r>
          </a:p>
          <a:p>
            <a:pPr marL="800100" lvl="1" indent="-342900">
              <a:spcBef>
                <a:spcPts val="45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Matériaux traités aux Ciments ou aux Liants Hydrauliques Routiers pour faire des Graves-Ciment (GC), des Graves-Liants Hydrauliques Routiers ou du Béton de ciment.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762000" y="228923"/>
            <a:ext cx="7916863" cy="11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route : une nécessité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Mais pas sans mal</a:t>
            </a:r>
          </a:p>
        </p:txBody>
      </p:sp>
    </p:spTree>
    <p:extLst>
      <p:ext uri="{BB962C8B-B14F-4D97-AF65-F5344CB8AC3E}">
        <p14:creationId xmlns:p14="http://schemas.microsoft.com/office/powerpoint/2010/main" val="8278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58775" y="1988245"/>
            <a:ext cx="8499475" cy="3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spcBef>
                <a:spcPct val="20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200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SzPct val="60000"/>
              <a:buFontTx/>
              <a:buNone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étendre et entretenir le réseau routier en France :</a:t>
            </a:r>
          </a:p>
          <a:p>
            <a:pPr lvl="1" eaLnBrk="1" hangingPunct="1">
              <a:spcBef>
                <a:spcPts val="450"/>
              </a:spcBef>
              <a:buClr>
                <a:srgbClr val="489E45"/>
              </a:buClr>
              <a:buSzPct val="120000"/>
              <a:buFont typeface="Wingdings" pitchFamily="2" charset="2"/>
              <a:buChar char="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 Millions de tonnes de Granulats sont puisées annuellement dans les ressources naturelles, soit un volume de 100 Millions de m</a:t>
            </a:r>
            <a:r>
              <a:rPr lang="fr-FR" altLang="fr-FR" sz="2400" baseline="300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;</a:t>
            </a:r>
          </a:p>
          <a:p>
            <a:pPr lvl="1" eaLnBrk="1" hangingPunct="1">
              <a:spcBef>
                <a:spcPts val="450"/>
              </a:spcBef>
              <a:buClr>
                <a:srgbClr val="489E45"/>
              </a:buClr>
              <a:buSzPct val="120000"/>
              <a:buFont typeface="Wingdings" pitchFamily="2" charset="2"/>
              <a:buChar char="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2,5 Millions de tonnes de bitume (sources GPB);</a:t>
            </a:r>
          </a:p>
          <a:p>
            <a:pPr lvl="1" eaLnBrk="1" hangingPunct="1">
              <a:spcBef>
                <a:spcPts val="450"/>
              </a:spcBef>
              <a:buClr>
                <a:srgbClr val="489E45"/>
              </a:buClr>
              <a:buSzPct val="120000"/>
              <a:buFont typeface="Wingdings" pitchFamily="2" charset="2"/>
              <a:buChar char="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Millions de tonnes de liants hydrauliques (Ciment/LHR - sources SFIC);</a:t>
            </a:r>
          </a:p>
          <a:p>
            <a:pPr lvl="1" eaLnBrk="1" hangingPunct="1">
              <a:spcBef>
                <a:spcPts val="450"/>
              </a:spcBef>
              <a:buClr>
                <a:srgbClr val="489E45"/>
              </a:buClr>
              <a:buSzPct val="120000"/>
              <a:buFont typeface="Wingdings" pitchFamily="2" charset="2"/>
              <a:buChar char=""/>
              <a:defRPr/>
            </a:pPr>
            <a:r>
              <a:rPr lang="fr-FR" altLang="fr-FR" sz="2400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0,5 million de tonnes de chaux.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762000" y="332656"/>
            <a:ext cx="7916863" cy="13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route</a:t>
            </a:r>
            <a:b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consommatrice de matériaux</a:t>
            </a:r>
          </a:p>
        </p:txBody>
      </p:sp>
    </p:spTree>
    <p:extLst>
      <p:ext uri="{BB962C8B-B14F-4D97-AF65-F5344CB8AC3E}">
        <p14:creationId xmlns:p14="http://schemas.microsoft.com/office/powerpoint/2010/main" val="92179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22314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762000" y="116632"/>
            <a:ext cx="8131086" cy="12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Coût et impacts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Construction et Entretien de la route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8775" y="1340769"/>
            <a:ext cx="8534311" cy="4834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Clr>
                <a:srgbClr val="489E45"/>
              </a:buClr>
              <a:buSzPct val="12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étapes :</a:t>
            </a:r>
          </a:p>
          <a:p>
            <a:pPr marL="741363" lvl="1" indent="-284163">
              <a:spcBef>
                <a:spcPts val="425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Extraction/fabrication des constituants élémentaires (Granulats et liants),</a:t>
            </a:r>
          </a:p>
          <a:p>
            <a:pPr marL="741363" lvl="1" indent="-284163">
              <a:spcBef>
                <a:spcPts val="425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Transport  constituants élémentaires jusqu’aux Centrales de malaxage,</a:t>
            </a:r>
          </a:p>
          <a:p>
            <a:pPr marL="741363" lvl="1" indent="-284163">
              <a:spcBef>
                <a:spcPts val="425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Fabrication des matériaux routiers (GB, BB, GC, GLHR, BC),</a:t>
            </a:r>
          </a:p>
          <a:p>
            <a:pPr marL="741363" lvl="1" indent="-284163">
              <a:spcBef>
                <a:spcPts val="425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Transport des matériaux routiers de la Centrale au Chantier,</a:t>
            </a:r>
          </a:p>
          <a:p>
            <a:pPr marL="741363" lvl="1" indent="-284163">
              <a:spcBef>
                <a:spcPts val="425"/>
              </a:spcBef>
              <a:buClr>
                <a:srgbClr val="FF0000"/>
              </a:buClr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Mise en œuvre des matériaux pour la construction ou l’entretien de la Route.</a:t>
            </a:r>
          </a:p>
          <a:p>
            <a:pPr marL="341313" indent="-341313">
              <a:spcBef>
                <a:spcPts val="500"/>
              </a:spcBef>
              <a:buClr>
                <a:srgbClr val="489E45"/>
              </a:buClr>
              <a:buSzPct val="12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Conséquences : </a:t>
            </a:r>
          </a:p>
          <a:p>
            <a:pPr marL="742950" lvl="1" indent="-285750">
              <a:spcBef>
                <a:spcPts val="5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Coût élevé</a:t>
            </a:r>
          </a:p>
          <a:p>
            <a:pPr marL="742950" lvl="1" indent="-285750">
              <a:spcBef>
                <a:spcPts val="5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 importants sur le milieu naturel :</a:t>
            </a:r>
          </a:p>
          <a:p>
            <a:pPr marL="1200150" lvl="2" indent="-285750">
              <a:spcBef>
                <a:spcPts val="45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Réduction des réserves en granulats, pénurie dans certaines régions. </a:t>
            </a:r>
            <a:endParaRPr lang="en-US" dirty="0">
              <a:solidFill>
                <a:srgbClr val="007DB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00150" lvl="2" indent="-285750"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É</a:t>
            </a: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puisement des ressources naturelles : énergie, eau,</a:t>
            </a:r>
          </a:p>
          <a:p>
            <a:pPr marL="1200150" lvl="2" indent="-285750"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 sur le milieu naturel : Déchets, acidification, eutrophisation, écotoxicité,</a:t>
            </a:r>
          </a:p>
          <a:p>
            <a:pPr marL="1200150" lvl="2" indent="-285750">
              <a:spcBef>
                <a:spcPts val="425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dirty="0">
                <a:solidFill>
                  <a:srgbClr val="007DB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 sur l’environnement : Gaz à effet de serre, ozone.</a:t>
            </a:r>
          </a:p>
        </p:txBody>
      </p:sp>
    </p:spTree>
    <p:extLst>
      <p:ext uri="{BB962C8B-B14F-4D97-AF65-F5344CB8AC3E}">
        <p14:creationId xmlns:p14="http://schemas.microsoft.com/office/powerpoint/2010/main" val="105760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640"/>
            <a:ext cx="7914456" cy="1152128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fr-FR" altLang="fr-FR" sz="32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Décomposition des coûts</a:t>
            </a:r>
            <a:br>
              <a:rPr lang="fr-FR" altLang="fr-FR" sz="32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32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Techniques</a:t>
            </a:r>
            <a:r>
              <a:rPr lang="en-US" altLang="fr-FR" sz="32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Construction et </a:t>
            </a:r>
            <a:r>
              <a:rPr lang="en-US" altLang="fr-FR" sz="32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Entretien</a:t>
            </a:r>
            <a:endParaRPr lang="fr-FR" altLang="fr-FR" sz="3200" b="1" dirty="0">
              <a:solidFill>
                <a:srgbClr val="77268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60974"/>
              </p:ext>
            </p:extLst>
          </p:nvPr>
        </p:nvGraphicFramePr>
        <p:xfrm>
          <a:off x="683568" y="1412776"/>
          <a:ext cx="8209517" cy="4895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9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2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7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Opérations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Décomposition du coût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6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Extraction et fabrication des constituants de base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Granulats 15 à 20 %</a:t>
                      </a:r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 à 40 %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1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Liant 15 à 20 %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67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Transport des constituants de base jusqu'à la centrale de malaxage</a:t>
                      </a:r>
                      <a:endParaRPr lang="fr-FR" sz="2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 à 25 %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Transport </a:t>
                      </a:r>
                    </a:p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 à 35 %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Transport des mélanges jusqu'au chantier</a:t>
                      </a:r>
                      <a:endParaRPr lang="fr-FR" sz="2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à 10 %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648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Etudes, fabrication des mélanges, mise en œuvre et contrôles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 à 40 %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 à 40 %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90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615">
            <a:off x="280630" y="299114"/>
            <a:ext cx="639088" cy="431013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/>
        </p:nvCxnSpPr>
        <p:spPr>
          <a:xfrm>
            <a:off x="488810" y="6421437"/>
            <a:ext cx="8655190" cy="0"/>
          </a:xfrm>
          <a:prstGeom prst="line">
            <a:avLst/>
          </a:prstGeom>
          <a:ln w="19050">
            <a:solidFill>
              <a:srgbClr val="772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07" y="6176994"/>
            <a:ext cx="395536" cy="266757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88640"/>
            <a:ext cx="8382000" cy="864096"/>
          </a:xfrm>
          <a:noFill/>
        </p:spPr>
        <p:txBody>
          <a:bodyPr anchor="t">
            <a:noAutofit/>
          </a:bodyPr>
          <a:lstStyle/>
          <a:p>
            <a:pPr eaLnBrk="1" hangingPunct="1"/>
            <a:r>
              <a:rPr lang="fr-FR" altLang="fr-FR" sz="28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Décomposition des impacts environnementaux</a:t>
            </a:r>
            <a:br>
              <a:rPr lang="fr-FR" altLang="fr-FR" sz="28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28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Techniques</a:t>
            </a:r>
            <a:r>
              <a:rPr lang="en-US" altLang="fr-FR" sz="2800" b="1" dirty="0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Construction et </a:t>
            </a:r>
            <a:r>
              <a:rPr lang="en-US" altLang="fr-FR" sz="2800" b="1" dirty="0" err="1">
                <a:solidFill>
                  <a:srgbClr val="77268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Entretien</a:t>
            </a:r>
            <a:endParaRPr lang="fr-FR" altLang="fr-FR" sz="2800" b="1" dirty="0">
              <a:solidFill>
                <a:srgbClr val="77268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17164"/>
              </p:ext>
            </p:extLst>
          </p:nvPr>
        </p:nvGraphicFramePr>
        <p:xfrm>
          <a:off x="323528" y="1196752"/>
          <a:ext cx="8569557" cy="5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5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7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6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47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Opérations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Décomposition des Impacts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Extraction et fabrication des constituants de base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rgbClr val="00B05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Granulats           15 à 20 %</a:t>
                      </a:r>
                      <a:endParaRPr lang="fr-FR" sz="2400" b="1" i="0" u="none" strike="noStrike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 à 60 %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3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Liant : 35 à 40 %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21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Transport des constituants de base jusqu'au centrale de malaxage</a:t>
                      </a:r>
                      <a:endParaRPr lang="fr-FR" sz="2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 à 30 %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impacts transport          30 à 40 %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47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Transport des mélanges jusqu'au chantier</a:t>
                      </a:r>
                      <a:endParaRPr lang="fr-FR" sz="2400" b="0" i="0" u="none" strike="noStrike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à 10 %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21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Etudes, Fabrication des mélanges, mise en œuvre et contrôles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à 12 %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 à 12 %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062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A94AB">
            <a:alpha val="12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1732</Words>
  <Application>Microsoft Office PowerPoint</Application>
  <PresentationFormat>Affichage à l'écran (4:3)</PresentationFormat>
  <Paragraphs>209</Paragraphs>
  <Slides>37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Décomposition des coûts  Techniques Construction et Entretien</vt:lpstr>
      <vt:lpstr>Décomposition des impacts environnementaux  Techniques Construction et Entretien</vt:lpstr>
      <vt:lpstr>Présentation PowerPoint</vt:lpstr>
      <vt:lpstr>Présentation PowerPoint</vt:lpstr>
      <vt:lpstr>Décomposition des coûts  Valorisation des matériaux en place aux liants hydrauliques </vt:lpstr>
      <vt:lpstr>Décomposition des impacts environnementaux  Valorisation des matériaux en place aux liants hydrauliques </vt:lpstr>
      <vt:lpstr>Présentation PowerPoint</vt:lpstr>
      <vt:lpstr>VALORISER LES MATÉRIAUX EN PLACE  POUR CONSTRUIRE LES ROUTES</vt:lpstr>
      <vt:lpstr>VALORISER LES MATÉRIAUX EN PLACE  POUR CONSTRUIRE LES ROUTES</vt:lpstr>
      <vt:lpstr>VALORISER LES MATÉRIAUX EN PLACE  POUR CONSTRUIRE LES ROUTES</vt:lpstr>
      <vt:lpstr>VALORISER LES MATÉRIAUX EN PLACE  POUR CONSTRUIRE LES ROUTES</vt:lpstr>
      <vt:lpstr>VALORISER LES MATÉRIAUX EN PLACE  POUR CONSTRUIRE LES ROUTES</vt:lpstr>
      <vt:lpstr>Présentation PowerPoint</vt:lpstr>
      <vt:lpstr>VALORISER LES MATÉRIAUX EN PLACE  POUR CONSTRUIRE LES ROUTES</vt:lpstr>
      <vt:lpstr>VALORISER LES MATÉRIAUX EN PLACE  POUR CONSTRUIRE LES ROUTES</vt:lpstr>
      <vt:lpstr>Présentation PowerPoint</vt:lpstr>
      <vt:lpstr>VALORISER LES MATÉRIAUX EN PLACE  POUR ENTRETENIR LES ROUTES</vt:lpstr>
      <vt:lpstr>VALORISER LES MATÉRIAUX EN PLACE  POUR ENTRETENIR LES ROUTES</vt:lpstr>
      <vt:lpstr>VALORISER LES MATÉRIAUX EN PLACE  POUR ENTRETENIR LES ROUTES</vt:lpstr>
      <vt:lpstr>VALORISER LES MATÉRIAUX EN PLACE  POUR ENTRETENIR LES ROUTES</vt:lpstr>
      <vt:lpstr>VALORISER LES MATÉRIAUX EN PLACE  POUR ENTRETENIR LES ROUTES</vt:lpstr>
      <vt:lpstr>Présentation PowerPoint</vt:lpstr>
      <vt:lpstr>Avantages de la technique de retraitement</vt:lpstr>
      <vt:lpstr>Avantages de la technique de retraitement</vt:lpstr>
      <vt:lpstr>Avantages de la technique de retraitement</vt:lpstr>
      <vt:lpstr>Avantages de la technique de retraitement</vt:lpstr>
      <vt:lpstr>Bibliographie</vt:lpstr>
      <vt:lpstr>Bibliographie</vt:lpstr>
      <vt:lpstr>Site dédié lhr.cimbeton.net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Joseph ABDO JA-CONSULTING</dc:creator>
  <cp:lastModifiedBy>Anne</cp:lastModifiedBy>
  <cp:revision>216</cp:revision>
  <cp:lastPrinted>2015-08-06T12:35:31Z</cp:lastPrinted>
  <dcterms:created xsi:type="dcterms:W3CDTF">2015-07-01T12:40:05Z</dcterms:created>
  <dcterms:modified xsi:type="dcterms:W3CDTF">2020-06-02T13:21:30Z</dcterms:modified>
</cp:coreProperties>
</file>