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3" r:id="rId2"/>
    <p:sldId id="343" r:id="rId3"/>
    <p:sldId id="312" r:id="rId4"/>
    <p:sldId id="369" r:id="rId5"/>
    <p:sldId id="380" r:id="rId6"/>
    <p:sldId id="351" r:id="rId7"/>
    <p:sldId id="368" r:id="rId8"/>
    <p:sldId id="350" r:id="rId9"/>
    <p:sldId id="353" r:id="rId10"/>
    <p:sldId id="354" r:id="rId11"/>
    <p:sldId id="352" r:id="rId12"/>
    <p:sldId id="361" r:id="rId13"/>
    <p:sldId id="364" r:id="rId14"/>
    <p:sldId id="362" r:id="rId15"/>
    <p:sldId id="355" r:id="rId16"/>
    <p:sldId id="359" r:id="rId17"/>
    <p:sldId id="360" r:id="rId18"/>
    <p:sldId id="363" r:id="rId19"/>
    <p:sldId id="329" r:id="rId20"/>
    <p:sldId id="356" r:id="rId21"/>
    <p:sldId id="357" r:id="rId22"/>
    <p:sldId id="365" r:id="rId23"/>
    <p:sldId id="379" r:id="rId24"/>
    <p:sldId id="377" r:id="rId25"/>
    <p:sldId id="381" r:id="rId26"/>
    <p:sldId id="291" r:id="rId27"/>
  </p:sldIdLst>
  <p:sldSz cx="9144000" cy="6858000" type="screen4x3"/>
  <p:notesSz cx="7010400"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93E"/>
    <a:srgbClr val="007DBF"/>
    <a:srgbClr val="0059BE"/>
    <a:srgbClr val="772681"/>
    <a:srgbClr val="7730A0"/>
    <a:srgbClr val="8126BF"/>
    <a:srgbClr val="31859C"/>
    <a:srgbClr val="2A94AB"/>
    <a:srgbClr val="6CBFB0"/>
    <a:srgbClr val="60A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353" autoAdjust="0"/>
    <p:restoredTop sz="89467" autoAdjust="0"/>
  </p:normalViewPr>
  <p:slideViewPr>
    <p:cSldViewPr>
      <p:cViewPr varScale="1">
        <p:scale>
          <a:sx n="47" d="100"/>
          <a:sy n="47" d="100"/>
        </p:scale>
        <p:origin x="85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63A93207-3C05-484F-9136-11E30E0354DD}" type="datetimeFigureOut">
              <a:rPr lang="fr-FR" smtClean="0"/>
              <a:t>16/03/2021</a:t>
            </a:fld>
            <a:endParaRPr lang="fr-FR"/>
          </a:p>
        </p:txBody>
      </p:sp>
      <p:sp>
        <p:nvSpPr>
          <p:cNvPr id="4" name="Espace réservé du pied de page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D1785560-E889-44B2-B9CB-D32279C4BD9A}" type="slidenum">
              <a:rPr lang="fr-FR" smtClean="0"/>
              <a:t>‹N°›</a:t>
            </a:fld>
            <a:endParaRPr lang="fr-FR"/>
          </a:p>
        </p:txBody>
      </p:sp>
    </p:spTree>
    <p:extLst>
      <p:ext uri="{BB962C8B-B14F-4D97-AF65-F5344CB8AC3E}">
        <p14:creationId xmlns:p14="http://schemas.microsoft.com/office/powerpoint/2010/main" val="280361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AD3A2C6-855E-4673-A2BF-887319CC9E53}" type="datetimeFigureOut">
              <a:rPr lang="fr-FR" smtClean="0"/>
              <a:t>16/03/2021</a:t>
            </a:fld>
            <a:endParaRPr lang="fr-FR"/>
          </a:p>
        </p:txBody>
      </p:sp>
      <p:sp>
        <p:nvSpPr>
          <p:cNvPr id="4" name="Espace réservé de l'image des diapositives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DF09330C-0361-4D20-94DD-4C09A0EADBBA}" type="slidenum">
              <a:rPr lang="fr-FR" smtClean="0"/>
              <a:t>‹N°›</a:t>
            </a:fld>
            <a:endParaRPr lang="fr-FR"/>
          </a:p>
        </p:txBody>
      </p:sp>
    </p:spTree>
    <p:extLst>
      <p:ext uri="{BB962C8B-B14F-4D97-AF65-F5344CB8AC3E}">
        <p14:creationId xmlns:p14="http://schemas.microsoft.com/office/powerpoint/2010/main" val="303526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4</a:t>
            </a:fld>
            <a:endParaRPr lang="fr-FR"/>
          </a:p>
        </p:txBody>
      </p:sp>
    </p:spTree>
    <p:extLst>
      <p:ext uri="{BB962C8B-B14F-4D97-AF65-F5344CB8AC3E}">
        <p14:creationId xmlns:p14="http://schemas.microsoft.com/office/powerpoint/2010/main" val="10660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14</a:t>
            </a:fld>
            <a:endParaRPr lang="fr-FR"/>
          </a:p>
        </p:txBody>
      </p:sp>
    </p:spTree>
    <p:extLst>
      <p:ext uri="{BB962C8B-B14F-4D97-AF65-F5344CB8AC3E}">
        <p14:creationId xmlns:p14="http://schemas.microsoft.com/office/powerpoint/2010/main" val="127622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15</a:t>
            </a:fld>
            <a:endParaRPr lang="fr-FR"/>
          </a:p>
        </p:txBody>
      </p:sp>
    </p:spTree>
    <p:extLst>
      <p:ext uri="{BB962C8B-B14F-4D97-AF65-F5344CB8AC3E}">
        <p14:creationId xmlns:p14="http://schemas.microsoft.com/office/powerpoint/2010/main" val="5667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16</a:t>
            </a:fld>
            <a:endParaRPr lang="fr-FR"/>
          </a:p>
        </p:txBody>
      </p:sp>
    </p:spTree>
    <p:extLst>
      <p:ext uri="{BB962C8B-B14F-4D97-AF65-F5344CB8AC3E}">
        <p14:creationId xmlns:p14="http://schemas.microsoft.com/office/powerpoint/2010/main" val="25338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17</a:t>
            </a:fld>
            <a:endParaRPr lang="fr-FR"/>
          </a:p>
        </p:txBody>
      </p:sp>
    </p:spTree>
    <p:extLst>
      <p:ext uri="{BB962C8B-B14F-4D97-AF65-F5344CB8AC3E}">
        <p14:creationId xmlns:p14="http://schemas.microsoft.com/office/powerpoint/2010/main" val="318487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18</a:t>
            </a:fld>
            <a:endParaRPr lang="fr-FR"/>
          </a:p>
        </p:txBody>
      </p:sp>
    </p:spTree>
    <p:extLst>
      <p:ext uri="{BB962C8B-B14F-4D97-AF65-F5344CB8AC3E}">
        <p14:creationId xmlns:p14="http://schemas.microsoft.com/office/powerpoint/2010/main" val="111464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20</a:t>
            </a:fld>
            <a:endParaRPr lang="fr-FR"/>
          </a:p>
        </p:txBody>
      </p:sp>
    </p:spTree>
    <p:extLst>
      <p:ext uri="{BB962C8B-B14F-4D97-AF65-F5344CB8AC3E}">
        <p14:creationId xmlns:p14="http://schemas.microsoft.com/office/powerpoint/2010/main" val="266983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21</a:t>
            </a:fld>
            <a:endParaRPr lang="fr-FR"/>
          </a:p>
        </p:txBody>
      </p:sp>
    </p:spTree>
    <p:extLst>
      <p:ext uri="{BB962C8B-B14F-4D97-AF65-F5344CB8AC3E}">
        <p14:creationId xmlns:p14="http://schemas.microsoft.com/office/powerpoint/2010/main" val="274056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22</a:t>
            </a:fld>
            <a:endParaRPr lang="fr-FR"/>
          </a:p>
        </p:txBody>
      </p:sp>
    </p:spTree>
    <p:extLst>
      <p:ext uri="{BB962C8B-B14F-4D97-AF65-F5344CB8AC3E}">
        <p14:creationId xmlns:p14="http://schemas.microsoft.com/office/powerpoint/2010/main" val="343036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E5FED352-E683-4092-A41F-9DA01233E99C}"/>
              </a:ext>
            </a:extLst>
          </p:cNvPr>
          <p:cNvSpPr>
            <a:spLocks noGrp="1" noRot="1" noChangeAspect="1" noTextEdit="1"/>
          </p:cNvSpPr>
          <p:nvPr>
            <p:ph type="sldImg"/>
          </p:nvPr>
        </p:nvSpPr>
        <p:spPr>
          <a:ln/>
        </p:spPr>
      </p:sp>
      <p:sp>
        <p:nvSpPr>
          <p:cNvPr id="36867" name="Espace réservé des commentaires 2">
            <a:extLst>
              <a:ext uri="{FF2B5EF4-FFF2-40B4-BE49-F238E27FC236}">
                <a16:creationId xmlns:a16="http://schemas.microsoft.com/office/drawing/2014/main" id="{763DD861-6DD4-4C4B-A0D9-8BA27FC28AC0}"/>
              </a:ext>
            </a:extLst>
          </p:cNvPr>
          <p:cNvSpPr>
            <a:spLocks noGrp="1"/>
          </p:cNvSpPr>
          <p:nvPr>
            <p:ph type="body" idx="1"/>
          </p:nvPr>
        </p:nvSpPr>
        <p:spPr>
          <a:noFill/>
        </p:spPr>
        <p:txBody>
          <a:bodyPr/>
          <a:lstStyle/>
          <a:p>
            <a:pPr eaLnBrk="1" hangingPunct="1"/>
            <a:endParaRPr lang="fr-FR" altLang="fr-FR"/>
          </a:p>
        </p:txBody>
      </p:sp>
      <p:sp>
        <p:nvSpPr>
          <p:cNvPr id="36868" name="Espace réservé du numéro de diapositive 3">
            <a:extLst>
              <a:ext uri="{FF2B5EF4-FFF2-40B4-BE49-F238E27FC236}">
                <a16:creationId xmlns:a16="http://schemas.microsoft.com/office/drawing/2014/main" id="{EFC7BCA1-D54F-4382-9DEA-1A3363BCE40B}"/>
              </a:ext>
            </a:extLst>
          </p:cNvPr>
          <p:cNvSpPr>
            <a:spLocks noGrp="1"/>
          </p:cNvSpPr>
          <p:nvPr>
            <p:ph type="sldNum" sz="quarter" idx="5"/>
          </p:nvPr>
        </p:nvSpPr>
        <p:spPr>
          <a:noFill/>
        </p:spPr>
        <p:txBody>
          <a:bodyPr/>
          <a:lstStyle>
            <a:lvl1pPr defTabSz="909638" eaLnBrk="0" hangingPunct="0">
              <a:spcBef>
                <a:spcPct val="30000"/>
              </a:spcBef>
              <a:defRPr sz="1400" b="1">
                <a:solidFill>
                  <a:schemeClr val="tx1"/>
                </a:solidFill>
                <a:latin typeface="Times New Roman" panose="02020603050405020304" pitchFamily="18" charset="0"/>
              </a:defRPr>
            </a:lvl1pPr>
            <a:lvl2pPr marL="742950" indent="-285750" defTabSz="909638" eaLnBrk="0" hangingPunct="0">
              <a:spcBef>
                <a:spcPct val="30000"/>
              </a:spcBef>
              <a:defRPr sz="1200" b="1">
                <a:solidFill>
                  <a:schemeClr val="tx1"/>
                </a:solidFill>
                <a:latin typeface="Times New Roman" panose="02020603050405020304" pitchFamily="18" charset="0"/>
              </a:defRPr>
            </a:lvl2pPr>
            <a:lvl3pPr marL="1143000" indent="-228600" defTabSz="909638" eaLnBrk="0" hangingPunct="0">
              <a:spcBef>
                <a:spcPct val="30000"/>
              </a:spcBef>
              <a:defRPr sz="1200">
                <a:solidFill>
                  <a:schemeClr val="tx1"/>
                </a:solidFill>
                <a:latin typeface="Times New Roman" panose="02020603050405020304" pitchFamily="18" charset="0"/>
              </a:defRPr>
            </a:lvl3pPr>
            <a:lvl4pPr marL="1600200" indent="-228600" defTabSz="909638" eaLnBrk="0" hangingPunct="0">
              <a:spcBef>
                <a:spcPct val="30000"/>
              </a:spcBef>
              <a:defRPr sz="1000">
                <a:solidFill>
                  <a:schemeClr val="tx1"/>
                </a:solidFill>
                <a:latin typeface="Times New Roman" panose="02020603050405020304" pitchFamily="18" charset="0"/>
              </a:defRPr>
            </a:lvl4pPr>
            <a:lvl5pPr marL="2057400" indent="-228600" defTabSz="909638" eaLnBrk="0" hangingPunct="0">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474EDA9-B0E1-48B2-9559-CFA16DC213FE}" type="slidenum">
              <a:rPr lang="fr-FR" altLang="fr-FR" b="0"/>
              <a:pPr eaLnBrk="1" hangingPunct="1">
                <a:spcBef>
                  <a:spcPct val="0"/>
                </a:spcBef>
              </a:pPr>
              <a:t>24</a:t>
            </a:fld>
            <a:endParaRPr lang="fr-FR" altLang="fr-FR" b="0"/>
          </a:p>
        </p:txBody>
      </p:sp>
    </p:spTree>
    <p:extLst>
      <p:ext uri="{BB962C8B-B14F-4D97-AF65-F5344CB8AC3E}">
        <p14:creationId xmlns:p14="http://schemas.microsoft.com/office/powerpoint/2010/main" val="26273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704276A8-3D16-4916-8B83-E5D492B736A0}"/>
              </a:ext>
            </a:extLst>
          </p:cNvPr>
          <p:cNvSpPr>
            <a:spLocks noGrp="1" noRot="1" noChangeAspect="1" noTextEdit="1"/>
          </p:cNvSpPr>
          <p:nvPr>
            <p:ph type="sldImg"/>
          </p:nvPr>
        </p:nvSpPr>
        <p:spPr>
          <a:ln/>
        </p:spPr>
      </p:sp>
      <p:sp>
        <p:nvSpPr>
          <p:cNvPr id="35843" name="Espace réservé des commentaires 2">
            <a:extLst>
              <a:ext uri="{FF2B5EF4-FFF2-40B4-BE49-F238E27FC236}">
                <a16:creationId xmlns:a16="http://schemas.microsoft.com/office/drawing/2014/main" id="{D70B8A10-1407-4C0B-A19D-828A5C7175CE}"/>
              </a:ext>
            </a:extLst>
          </p:cNvPr>
          <p:cNvSpPr>
            <a:spLocks noGrp="1"/>
          </p:cNvSpPr>
          <p:nvPr>
            <p:ph type="body" idx="1"/>
          </p:nvPr>
        </p:nvSpPr>
        <p:spPr>
          <a:noFill/>
        </p:spPr>
        <p:txBody>
          <a:bodyPr/>
          <a:lstStyle/>
          <a:p>
            <a:pPr eaLnBrk="1" hangingPunct="1"/>
            <a:endParaRPr lang="fr-FR" altLang="fr-FR" dirty="0"/>
          </a:p>
        </p:txBody>
      </p:sp>
      <p:sp>
        <p:nvSpPr>
          <p:cNvPr id="35844" name="Espace réservé du numéro de diapositive 3">
            <a:extLst>
              <a:ext uri="{FF2B5EF4-FFF2-40B4-BE49-F238E27FC236}">
                <a16:creationId xmlns:a16="http://schemas.microsoft.com/office/drawing/2014/main" id="{D8E2D8C6-F4E4-425A-9ED1-DE8289655142}"/>
              </a:ext>
            </a:extLst>
          </p:cNvPr>
          <p:cNvSpPr>
            <a:spLocks noGrp="1"/>
          </p:cNvSpPr>
          <p:nvPr>
            <p:ph type="sldNum" sz="quarter" idx="5"/>
          </p:nvPr>
        </p:nvSpPr>
        <p:spPr>
          <a:noFill/>
        </p:spPr>
        <p:txBody>
          <a:bodyPr/>
          <a:lstStyle>
            <a:lvl1pPr defTabSz="909638" eaLnBrk="0" hangingPunct="0">
              <a:spcBef>
                <a:spcPct val="30000"/>
              </a:spcBef>
              <a:defRPr sz="1400" b="1">
                <a:solidFill>
                  <a:schemeClr val="tx1"/>
                </a:solidFill>
                <a:latin typeface="Times New Roman" panose="02020603050405020304" pitchFamily="18" charset="0"/>
              </a:defRPr>
            </a:lvl1pPr>
            <a:lvl2pPr marL="742950" indent="-285750" defTabSz="909638" eaLnBrk="0" hangingPunct="0">
              <a:spcBef>
                <a:spcPct val="30000"/>
              </a:spcBef>
              <a:defRPr sz="1200" b="1">
                <a:solidFill>
                  <a:schemeClr val="tx1"/>
                </a:solidFill>
                <a:latin typeface="Times New Roman" panose="02020603050405020304" pitchFamily="18" charset="0"/>
              </a:defRPr>
            </a:lvl2pPr>
            <a:lvl3pPr marL="1143000" indent="-228600" defTabSz="909638" eaLnBrk="0" hangingPunct="0">
              <a:spcBef>
                <a:spcPct val="30000"/>
              </a:spcBef>
              <a:defRPr sz="1200">
                <a:solidFill>
                  <a:schemeClr val="tx1"/>
                </a:solidFill>
                <a:latin typeface="Times New Roman" panose="02020603050405020304" pitchFamily="18" charset="0"/>
              </a:defRPr>
            </a:lvl3pPr>
            <a:lvl4pPr marL="1600200" indent="-228600" defTabSz="909638" eaLnBrk="0" hangingPunct="0">
              <a:spcBef>
                <a:spcPct val="30000"/>
              </a:spcBef>
              <a:defRPr sz="1000">
                <a:solidFill>
                  <a:schemeClr val="tx1"/>
                </a:solidFill>
                <a:latin typeface="Times New Roman" panose="02020603050405020304" pitchFamily="18" charset="0"/>
              </a:defRPr>
            </a:lvl4pPr>
            <a:lvl5pPr marL="2057400" indent="-228600" defTabSz="909638" eaLnBrk="0" hangingPunct="0">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3FD1C85-7FE9-4B1B-B330-CBD234975061}" type="slidenum">
              <a:rPr lang="fr-FR" altLang="fr-FR" b="0"/>
              <a:pPr eaLnBrk="1" hangingPunct="1">
                <a:spcBef>
                  <a:spcPct val="0"/>
                </a:spcBef>
              </a:pPr>
              <a:t>25</a:t>
            </a:fld>
            <a:endParaRPr lang="fr-FR" altLang="fr-FR" b="0"/>
          </a:p>
        </p:txBody>
      </p:sp>
    </p:spTree>
    <p:extLst>
      <p:ext uri="{BB962C8B-B14F-4D97-AF65-F5344CB8AC3E}">
        <p14:creationId xmlns:p14="http://schemas.microsoft.com/office/powerpoint/2010/main" val="206891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5</a:t>
            </a:fld>
            <a:endParaRPr lang="fr-FR"/>
          </a:p>
        </p:txBody>
      </p:sp>
    </p:spTree>
    <p:extLst>
      <p:ext uri="{BB962C8B-B14F-4D97-AF65-F5344CB8AC3E}">
        <p14:creationId xmlns:p14="http://schemas.microsoft.com/office/powerpoint/2010/main" val="461110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9330C-0361-4D20-94DD-4C09A0EADBBA}" type="slidenum">
              <a:rPr lang="fr-FR" smtClean="0"/>
              <a:t>26</a:t>
            </a:fld>
            <a:endParaRPr lang="fr-FR"/>
          </a:p>
        </p:txBody>
      </p:sp>
    </p:spTree>
    <p:extLst>
      <p:ext uri="{BB962C8B-B14F-4D97-AF65-F5344CB8AC3E}">
        <p14:creationId xmlns:p14="http://schemas.microsoft.com/office/powerpoint/2010/main" val="38443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6</a:t>
            </a:fld>
            <a:endParaRPr lang="fr-FR"/>
          </a:p>
        </p:txBody>
      </p:sp>
    </p:spTree>
    <p:extLst>
      <p:ext uri="{BB962C8B-B14F-4D97-AF65-F5344CB8AC3E}">
        <p14:creationId xmlns:p14="http://schemas.microsoft.com/office/powerpoint/2010/main" val="84055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8</a:t>
            </a:fld>
            <a:endParaRPr lang="fr-FR"/>
          </a:p>
        </p:txBody>
      </p:sp>
    </p:spTree>
    <p:extLst>
      <p:ext uri="{BB962C8B-B14F-4D97-AF65-F5344CB8AC3E}">
        <p14:creationId xmlns:p14="http://schemas.microsoft.com/office/powerpoint/2010/main" val="128781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9</a:t>
            </a:fld>
            <a:endParaRPr lang="fr-FR"/>
          </a:p>
        </p:txBody>
      </p:sp>
    </p:spTree>
    <p:extLst>
      <p:ext uri="{BB962C8B-B14F-4D97-AF65-F5344CB8AC3E}">
        <p14:creationId xmlns:p14="http://schemas.microsoft.com/office/powerpoint/2010/main" val="230660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10</a:t>
            </a:fld>
            <a:endParaRPr lang="fr-FR"/>
          </a:p>
        </p:txBody>
      </p:sp>
    </p:spTree>
    <p:extLst>
      <p:ext uri="{BB962C8B-B14F-4D97-AF65-F5344CB8AC3E}">
        <p14:creationId xmlns:p14="http://schemas.microsoft.com/office/powerpoint/2010/main" val="332394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11</a:t>
            </a:fld>
            <a:endParaRPr lang="fr-FR"/>
          </a:p>
        </p:txBody>
      </p:sp>
    </p:spTree>
    <p:extLst>
      <p:ext uri="{BB962C8B-B14F-4D97-AF65-F5344CB8AC3E}">
        <p14:creationId xmlns:p14="http://schemas.microsoft.com/office/powerpoint/2010/main" val="180387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12</a:t>
            </a:fld>
            <a:endParaRPr lang="fr-FR"/>
          </a:p>
        </p:txBody>
      </p:sp>
    </p:spTree>
    <p:extLst>
      <p:ext uri="{BB962C8B-B14F-4D97-AF65-F5344CB8AC3E}">
        <p14:creationId xmlns:p14="http://schemas.microsoft.com/office/powerpoint/2010/main" val="286130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F09330C-0361-4D20-94DD-4C09A0EADBBA}" type="slidenum">
              <a:rPr lang="fr-FR" smtClean="0"/>
              <a:t>13</a:t>
            </a:fld>
            <a:endParaRPr lang="fr-FR"/>
          </a:p>
        </p:txBody>
      </p:sp>
    </p:spTree>
    <p:extLst>
      <p:ext uri="{BB962C8B-B14F-4D97-AF65-F5344CB8AC3E}">
        <p14:creationId xmlns:p14="http://schemas.microsoft.com/office/powerpoint/2010/main" val="95222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18BB376-10A7-43C9-A72C-026DD5398592}" type="datetimeFigureOut">
              <a:rPr lang="fr-FR" smtClean="0"/>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165884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8BB376-10A7-43C9-A72C-026DD5398592}" type="datetimeFigureOut">
              <a:rPr lang="fr-FR" smtClean="0"/>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116856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8BB376-10A7-43C9-A72C-026DD5398592}" type="datetimeFigureOut">
              <a:rPr lang="fr-FR" smtClean="0"/>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167464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8BB376-10A7-43C9-A72C-026DD5398592}" type="datetimeFigureOut">
              <a:rPr lang="fr-FR" smtClean="0"/>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369506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18BB376-10A7-43C9-A72C-026DD5398592}" type="datetimeFigureOut">
              <a:rPr lang="fr-FR" smtClean="0"/>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4306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18BB376-10A7-43C9-A72C-026DD5398592}" type="datetimeFigureOut">
              <a:rPr lang="fr-FR" smtClean="0"/>
              <a:t>16/03/2021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30727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18BB376-10A7-43C9-A72C-026DD5398592}" type="datetimeFigureOut">
              <a:rPr lang="fr-FR" smtClean="0"/>
              <a:t>16/03/2021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138520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18BB376-10A7-43C9-A72C-026DD5398592}" type="datetimeFigureOut">
              <a:rPr lang="fr-FR" smtClean="0"/>
              <a:t>16/03/2021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9843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8BB376-10A7-43C9-A72C-026DD5398592}" type="datetimeFigureOut">
              <a:rPr lang="fr-FR" smtClean="0"/>
              <a:t>16/03/2021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113737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8BB376-10A7-43C9-A72C-026DD5398592}" type="datetimeFigureOut">
              <a:rPr lang="fr-FR" smtClean="0"/>
              <a:t>16/03/2021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404531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8BB376-10A7-43C9-A72C-026DD5398592}" type="datetimeFigureOut">
              <a:rPr lang="fr-FR" smtClean="0"/>
              <a:t>16/03/2021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7BE21B-69E8-48AB-809C-81946E140566}" type="slidenum">
              <a:rPr lang="fr-FR" smtClean="0"/>
              <a:t>‹N°›</a:t>
            </a:fld>
            <a:endParaRPr lang="fr-FR"/>
          </a:p>
        </p:txBody>
      </p:sp>
    </p:spTree>
    <p:extLst>
      <p:ext uri="{BB962C8B-B14F-4D97-AF65-F5344CB8AC3E}">
        <p14:creationId xmlns:p14="http://schemas.microsoft.com/office/powerpoint/2010/main" val="118326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BB376-10A7-43C9-A72C-026DD5398592}" type="datetimeFigureOut">
              <a:rPr lang="fr-FR" smtClean="0"/>
              <a:t>16/03/2021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BE21B-69E8-48AB-809C-81946E140566}" type="slidenum">
              <a:rPr lang="fr-FR" smtClean="0"/>
              <a:t>‹N°›</a:t>
            </a:fld>
            <a:endParaRPr lang="fr-FR"/>
          </a:p>
        </p:txBody>
      </p:sp>
    </p:spTree>
    <p:extLst>
      <p:ext uri="{BB962C8B-B14F-4D97-AF65-F5344CB8AC3E}">
        <p14:creationId xmlns:p14="http://schemas.microsoft.com/office/powerpoint/2010/main" val="341330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infociments/route/PERCEVA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Connecteur droit 5"/>
          <p:cNvCxnSpPr/>
          <p:nvPr/>
        </p:nvCxnSpPr>
        <p:spPr>
          <a:xfrm>
            <a:off x="488810" y="6421437"/>
            <a:ext cx="7380312" cy="0"/>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pic>
        <p:nvPicPr>
          <p:cNvPr id="3" name="Image 2">
            <a:extLst>
              <a:ext uri="{FF2B5EF4-FFF2-40B4-BE49-F238E27FC236}">
                <a16:creationId xmlns:a16="http://schemas.microsoft.com/office/drawing/2014/main" id="{EE9F85A7-5C69-40F0-AED0-9F1986EE4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187" y="5804729"/>
            <a:ext cx="2161309" cy="1080655"/>
          </a:xfrm>
          <a:prstGeom prst="rect">
            <a:avLst/>
          </a:prstGeom>
        </p:spPr>
      </p:pic>
      <p:pic>
        <p:nvPicPr>
          <p:cNvPr id="4" name="Image 3">
            <a:extLst>
              <a:ext uri="{FF2B5EF4-FFF2-40B4-BE49-F238E27FC236}">
                <a16:creationId xmlns:a16="http://schemas.microsoft.com/office/drawing/2014/main" id="{8B1CFE17-5E1F-48B7-82D5-6262A8FDAC7B}"/>
              </a:ext>
            </a:extLst>
          </p:cNvPr>
          <p:cNvPicPr>
            <a:picLocks noChangeAspect="1"/>
          </p:cNvPicPr>
          <p:nvPr/>
        </p:nvPicPr>
        <p:blipFill>
          <a:blip r:embed="rId4"/>
          <a:stretch>
            <a:fillRect/>
          </a:stretch>
        </p:blipFill>
        <p:spPr>
          <a:xfrm>
            <a:off x="1765424" y="1980000"/>
            <a:ext cx="5760000" cy="2396904"/>
          </a:xfrm>
          <a:prstGeom prst="rect">
            <a:avLst/>
          </a:prstGeom>
        </p:spPr>
      </p:pic>
    </p:spTree>
    <p:extLst>
      <p:ext uri="{BB962C8B-B14F-4D97-AF65-F5344CB8AC3E}">
        <p14:creationId xmlns:p14="http://schemas.microsoft.com/office/powerpoint/2010/main" val="99055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 LA FRONTIÈRE DU SYSTÈME</a:t>
            </a:r>
          </a:p>
        </p:txBody>
      </p:sp>
      <p:pic>
        <p:nvPicPr>
          <p:cNvPr id="3" name="Image 2">
            <a:extLst>
              <a:ext uri="{FF2B5EF4-FFF2-40B4-BE49-F238E27FC236}">
                <a16:creationId xmlns:a16="http://schemas.microsoft.com/office/drawing/2014/main" id="{6773F106-690F-4E07-AF67-81806EE82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3353087"/>
            <a:ext cx="8244000" cy="1372057"/>
          </a:xfrm>
          <a:prstGeom prst="rect">
            <a:avLst/>
          </a:prstGeom>
        </p:spPr>
      </p:pic>
      <p:sp>
        <p:nvSpPr>
          <p:cNvPr id="10" name="ZoneTexte 9">
            <a:extLst>
              <a:ext uri="{FF2B5EF4-FFF2-40B4-BE49-F238E27FC236}">
                <a16:creationId xmlns:a16="http://schemas.microsoft.com/office/drawing/2014/main" id="{83BCDF27-8A84-404F-B388-84E7392C4257}"/>
              </a:ext>
            </a:extLst>
          </p:cNvPr>
          <p:cNvSpPr txBox="1"/>
          <p:nvPr/>
        </p:nvSpPr>
        <p:spPr>
          <a:xfrm>
            <a:off x="683568" y="2453987"/>
            <a:ext cx="7992000" cy="461665"/>
          </a:xfrm>
          <a:prstGeom prst="rect">
            <a:avLst/>
          </a:prstGeom>
          <a:noFill/>
        </p:spPr>
        <p:txBody>
          <a:bodyPr wrap="square">
            <a:spAutoFit/>
          </a:bodyPr>
          <a:lstStyle/>
          <a:p>
            <a:pPr algn="ctr"/>
            <a:r>
              <a:rPr lang="fr-FR" sz="2400" b="1" dirty="0"/>
              <a:t>Du « berceau » jusqu’à la fin de la période de service  </a:t>
            </a:r>
          </a:p>
        </p:txBody>
      </p:sp>
    </p:spTree>
    <p:extLst>
      <p:ext uri="{BB962C8B-B14F-4D97-AF65-F5344CB8AC3E}">
        <p14:creationId xmlns:p14="http://schemas.microsoft.com/office/powerpoint/2010/main" val="259987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 LES 7 INDICATEURS</a:t>
            </a:r>
          </a:p>
        </p:txBody>
      </p:sp>
      <p:pic>
        <p:nvPicPr>
          <p:cNvPr id="3" name="Image 2">
            <a:extLst>
              <a:ext uri="{FF2B5EF4-FFF2-40B4-BE49-F238E27FC236}">
                <a16:creationId xmlns:a16="http://schemas.microsoft.com/office/drawing/2014/main" id="{55843413-1AED-4488-9604-911CAED57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1259999"/>
            <a:ext cx="8152019" cy="4392000"/>
          </a:xfrm>
          <a:prstGeom prst="rect">
            <a:avLst/>
          </a:prstGeom>
        </p:spPr>
      </p:pic>
    </p:spTree>
    <p:extLst>
      <p:ext uri="{BB962C8B-B14F-4D97-AF65-F5344CB8AC3E}">
        <p14:creationId xmlns:p14="http://schemas.microsoft.com/office/powerpoint/2010/main" val="331984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78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 LA BASE DE DONNÉES</a:t>
            </a:r>
          </a:p>
        </p:txBody>
      </p:sp>
      <p:sp>
        <p:nvSpPr>
          <p:cNvPr id="8" name="ZoneTexte 7">
            <a:extLst>
              <a:ext uri="{FF2B5EF4-FFF2-40B4-BE49-F238E27FC236}">
                <a16:creationId xmlns:a16="http://schemas.microsoft.com/office/drawing/2014/main" id="{A84354B5-38AF-4978-9058-0BACD7C70065}"/>
              </a:ext>
            </a:extLst>
          </p:cNvPr>
          <p:cNvSpPr txBox="1"/>
          <p:nvPr/>
        </p:nvSpPr>
        <p:spPr>
          <a:xfrm>
            <a:off x="720000" y="1080000"/>
            <a:ext cx="7992000" cy="5535041"/>
          </a:xfrm>
          <a:prstGeom prst="rect">
            <a:avLst/>
          </a:prstGeom>
          <a:noFill/>
        </p:spPr>
        <p:txBody>
          <a:bodyPr wrap="square">
            <a:spAutoFit/>
          </a:bodyPr>
          <a:lstStyle/>
          <a:p>
            <a:pPr>
              <a:lnSpc>
                <a:spcPct val="107000"/>
              </a:lnSpc>
              <a:spcAft>
                <a:spcPts val="800"/>
              </a:spcAft>
            </a:pPr>
            <a:r>
              <a:rPr lang="fr-FR" sz="2400" b="1" dirty="0">
                <a:effectLst/>
                <a:latin typeface="Calibri" panose="020F0502020204030204" pitchFamily="34" charset="0"/>
                <a:ea typeface="Times New Roman" panose="02020603050405020304" pitchFamily="18" charset="0"/>
                <a:cs typeface="Calibri" panose="020F0502020204030204" pitchFamily="34" charset="0"/>
              </a:rPr>
              <a:t>Pour les calculs environnementaux</a:t>
            </a:r>
            <a:r>
              <a:rPr lang="fr-FR" sz="2400" dirty="0">
                <a:effectLst/>
                <a:latin typeface="Calibri" panose="020F0502020204030204" pitchFamily="34" charset="0"/>
                <a:ea typeface="Times New Roman" panose="02020603050405020304" pitchFamily="18" charset="0"/>
                <a:cs typeface="Calibri" panose="020F0502020204030204" pitchFamily="34" charset="0"/>
              </a:rPr>
              <a:t>, le logiciel s’appuie sur une base de données rassemblant les différents ICV des constituants de base des matériaux routiers (Ciment, LHR, granulats, bitume, eau), du gasoil, de l’acier et des matériels de fabrication, de transport et de mise en œuvre. </a:t>
            </a:r>
            <a:r>
              <a:rPr lang="fr-FR" sz="2400" dirty="0">
                <a:latin typeface="Calibri" panose="020F0502020204030204" pitchFamily="34" charset="0"/>
                <a:ea typeface="Times New Roman" panose="02020603050405020304" pitchFamily="18" charset="0"/>
                <a:cs typeface="Calibri" panose="020F0502020204030204" pitchFamily="34" charset="0"/>
              </a:rPr>
              <a:t>Il s’agit de:</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Granulats 2017 </a:t>
            </a:r>
            <a:r>
              <a:rPr lang="fr-FR" sz="2400" dirty="0">
                <a:effectLst/>
                <a:latin typeface="Calibri" panose="020F0502020204030204" pitchFamily="34" charset="0"/>
                <a:ea typeface="Calibri" panose="020F0502020204030204" pitchFamily="34" charset="0"/>
                <a:cs typeface="Times New Roman" panose="02020603050405020304" pitchFamily="18" charset="0"/>
              </a:rPr>
              <a:t>: Source UNPG.</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Bitume 2011 </a:t>
            </a:r>
            <a:r>
              <a:rPr lang="fr-FR" sz="2400" dirty="0">
                <a:effectLst/>
                <a:latin typeface="Calibri" panose="020F0502020204030204" pitchFamily="34" charset="0"/>
                <a:ea typeface="Calibri" panose="020F0502020204030204" pitchFamily="34" charset="0"/>
                <a:cs typeface="Times New Roman" panose="02020603050405020304" pitchFamily="18" charset="0"/>
              </a:rPr>
              <a:t>: Source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Eurobitume</a:t>
            </a:r>
            <a:r>
              <a:rPr lang="fr-FR" sz="2400" dirty="0">
                <a:effectLst/>
                <a:latin typeface="Calibri" panose="020F0502020204030204" pitchFamily="34" charset="0"/>
                <a:ea typeface="Calibri" panose="020F0502020204030204" pitchFamily="34" charset="0"/>
                <a:cs typeface="Times New Roman" panose="02020603050405020304" pitchFamily="18" charset="0"/>
              </a:rPr>
              <a:t>/</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Ecoinvent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Ciments (CEM) 2017 </a:t>
            </a:r>
            <a:r>
              <a:rPr lang="fr-FR" sz="2400" dirty="0">
                <a:effectLst/>
                <a:latin typeface="Calibri" panose="020F0502020204030204" pitchFamily="34" charset="0"/>
                <a:ea typeface="Calibri" panose="020F0502020204030204" pitchFamily="34" charset="0"/>
                <a:cs typeface="Times New Roman" panose="02020603050405020304" pitchFamily="18" charset="0"/>
              </a:rPr>
              <a:t>: Source ATILH.</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Liants Hydrauliques Routiers LHR 2018 </a:t>
            </a:r>
            <a:r>
              <a:rPr lang="fr-FR" sz="2400" dirty="0">
                <a:effectLst/>
                <a:latin typeface="Calibri" panose="020F0502020204030204" pitchFamily="34" charset="0"/>
                <a:ea typeface="Calibri" panose="020F0502020204030204" pitchFamily="34" charset="0"/>
                <a:cs typeface="Times New Roman" panose="02020603050405020304" pitchFamily="18" charset="0"/>
              </a:rPr>
              <a:t>: Source ATILH</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Armatures et goujons 2016 </a:t>
            </a:r>
            <a:r>
              <a:rPr lang="fr-FR" sz="2400" dirty="0">
                <a:effectLst/>
                <a:latin typeface="Calibri" panose="020F0502020204030204" pitchFamily="34" charset="0"/>
                <a:ea typeface="Calibri" panose="020F0502020204030204" pitchFamily="34" charset="0"/>
                <a:cs typeface="Times New Roman" panose="02020603050405020304" pitchFamily="18" charset="0"/>
              </a:rPr>
              <a:t>: Source Base ArcelorMittal</a:t>
            </a:r>
          </a:p>
          <a:p>
            <a:pPr marL="342900" indent="-342900">
              <a:lnSpc>
                <a:spcPct val="107000"/>
              </a:lnSpc>
              <a:spcAft>
                <a:spcPts val="800"/>
              </a:spcAft>
              <a:buFont typeface="Arial" panose="020B0604020202020204" pitchFamily="34" charset="0"/>
              <a:buChar char="•"/>
            </a:pP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50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9" name="ZoneTexte 8">
            <a:extLst>
              <a:ext uri="{FF2B5EF4-FFF2-40B4-BE49-F238E27FC236}">
                <a16:creationId xmlns:a16="http://schemas.microsoft.com/office/drawing/2014/main" id="{4D1A2AED-5E2E-4257-BABE-10A5E963EA56}"/>
              </a:ext>
            </a:extLst>
          </p:cNvPr>
          <p:cNvSpPr txBox="1"/>
          <p:nvPr/>
        </p:nvSpPr>
        <p:spPr>
          <a:xfrm>
            <a:off x="720000" y="1080000"/>
            <a:ext cx="7992000" cy="4436920"/>
          </a:xfrm>
          <a:prstGeom prst="rect">
            <a:avLst/>
          </a:prstGeom>
          <a:noFill/>
        </p:spPr>
        <p:txBody>
          <a:bodyPr wrap="square">
            <a:spAutoFit/>
          </a:bodyPr>
          <a:lstStyle/>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a:t>
            </a:r>
            <a:r>
              <a:rPr lang="fr-FR" sz="2400" b="1" dirty="0" err="1">
                <a:effectLst/>
                <a:latin typeface="Calibri" panose="020F0502020204030204" pitchFamily="34" charset="0"/>
                <a:ea typeface="Calibri" panose="020F0502020204030204" pitchFamily="34" charset="0"/>
                <a:cs typeface="Times New Roman" panose="02020603050405020304" pitchFamily="18" charset="0"/>
              </a:rPr>
              <a:t>Gazoil</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r>
              <a:rPr lang="fr-FR" sz="2400" dirty="0">
                <a:effectLst/>
                <a:latin typeface="Calibri" panose="020F0502020204030204" pitchFamily="34" charset="0"/>
                <a:ea typeface="Calibri" panose="020F0502020204030204" pitchFamily="34" charset="0"/>
                <a:cs typeface="Times New Roman" panose="02020603050405020304" pitchFamily="18" charset="0"/>
              </a:rPr>
              <a:t>: Source Base Eco-</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invent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Centrale de Malaxage </a:t>
            </a:r>
            <a:r>
              <a:rPr lang="fr-FR" sz="2400" dirty="0">
                <a:effectLst/>
                <a:latin typeface="Calibri" panose="020F0502020204030204" pitchFamily="34" charset="0"/>
                <a:ea typeface="Calibri" panose="020F0502020204030204" pitchFamily="34" charset="0"/>
                <a:cs typeface="Times New Roman" panose="02020603050405020304" pitchFamily="18" charset="0"/>
              </a:rPr>
              <a:t>: calculs réalisés par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CIMbéton</a:t>
            </a:r>
            <a:r>
              <a:rPr lang="fr-FR" sz="2400" dirty="0">
                <a:effectLst/>
                <a:latin typeface="Calibri" panose="020F0502020204030204" pitchFamily="34" charset="0"/>
                <a:ea typeface="Calibri" panose="020F0502020204030204" pitchFamily="34" charset="0"/>
                <a:cs typeface="Times New Roman" panose="02020603050405020304" pitchFamily="18" charset="0"/>
              </a:rPr>
              <a:t> en s'appuyant sur la base Eco-</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Invent</a:t>
            </a:r>
            <a:r>
              <a:rPr lang="fr-FR"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Transport </a:t>
            </a:r>
            <a:r>
              <a:rPr lang="fr-FR" sz="2400" dirty="0">
                <a:effectLst/>
                <a:latin typeface="Calibri" panose="020F0502020204030204" pitchFamily="34" charset="0"/>
                <a:ea typeface="Calibri" panose="020F0502020204030204" pitchFamily="34" charset="0"/>
                <a:cs typeface="Times New Roman" panose="02020603050405020304" pitchFamily="18" charset="0"/>
              </a:rPr>
              <a:t>: calculs réalisés par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CIMbéton</a:t>
            </a:r>
            <a:r>
              <a:rPr lang="fr-FR" sz="2400" dirty="0">
                <a:effectLst/>
                <a:latin typeface="Calibri" panose="020F0502020204030204" pitchFamily="34" charset="0"/>
                <a:ea typeface="Calibri" panose="020F0502020204030204" pitchFamily="34" charset="0"/>
                <a:cs typeface="Times New Roman" panose="02020603050405020304" pitchFamily="18" charset="0"/>
              </a:rPr>
              <a:t> en s'appuyant sur la base Eco-</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Invent</a:t>
            </a:r>
            <a:r>
              <a:rPr lang="fr-FR"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ICV Mise en œuvre </a:t>
            </a:r>
            <a:r>
              <a:rPr lang="fr-FR" sz="2400" dirty="0">
                <a:effectLst/>
                <a:latin typeface="Calibri" panose="020F0502020204030204" pitchFamily="34" charset="0"/>
                <a:ea typeface="Calibri" panose="020F0502020204030204" pitchFamily="34" charset="0"/>
                <a:cs typeface="Times New Roman" panose="02020603050405020304" pitchFamily="18" charset="0"/>
              </a:rPr>
              <a:t>: calculs réalisés par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CIMbéton</a:t>
            </a:r>
            <a:r>
              <a:rPr lang="fr-FR" sz="2400" dirty="0">
                <a:effectLst/>
                <a:latin typeface="Calibri" panose="020F0502020204030204" pitchFamily="34" charset="0"/>
                <a:ea typeface="Calibri" panose="020F0502020204030204" pitchFamily="34" charset="0"/>
                <a:cs typeface="Times New Roman" panose="02020603050405020304" pitchFamily="18" charset="0"/>
              </a:rPr>
              <a:t> sur des données "consommation machines" provenant d'enquêtes auprès des entreprises routières et en s'appuyant sur la base ICV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gazoil</a:t>
            </a:r>
            <a:r>
              <a:rPr lang="fr-FR" sz="2400" dirty="0">
                <a:effectLst/>
                <a:latin typeface="Calibri" panose="020F0502020204030204" pitchFamily="34" charset="0"/>
                <a:ea typeface="Calibri" panose="020F0502020204030204" pitchFamily="34" charset="0"/>
                <a:cs typeface="Times New Roman" panose="02020603050405020304" pitchFamily="18" charset="0"/>
              </a:rPr>
              <a:t> d'Eco-</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Invent</a:t>
            </a:r>
            <a:r>
              <a:rPr lang="fr-FR" sz="24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Text Box 1">
            <a:extLst>
              <a:ext uri="{FF2B5EF4-FFF2-40B4-BE49-F238E27FC236}">
                <a16:creationId xmlns:a16="http://schemas.microsoft.com/office/drawing/2014/main" id="{7429C4C5-E0D3-4A8B-A88D-60E6C672CCFE}"/>
              </a:ext>
            </a:extLst>
          </p:cNvPr>
          <p:cNvSpPr txBox="1">
            <a:spLocks noChangeArrowheads="1"/>
          </p:cNvSpPr>
          <p:nvPr/>
        </p:nvSpPr>
        <p:spPr bwMode="auto">
          <a:xfrm>
            <a:off x="762000" y="116632"/>
            <a:ext cx="8131086" cy="78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 LA BASE DE DONNÉES</a:t>
            </a:r>
          </a:p>
        </p:txBody>
      </p:sp>
    </p:spTree>
    <p:extLst>
      <p:ext uri="{BB962C8B-B14F-4D97-AF65-F5344CB8AC3E}">
        <p14:creationId xmlns:p14="http://schemas.microsoft.com/office/powerpoint/2010/main" val="27176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8" name="ZoneTexte 7">
            <a:extLst>
              <a:ext uri="{FF2B5EF4-FFF2-40B4-BE49-F238E27FC236}">
                <a16:creationId xmlns:a16="http://schemas.microsoft.com/office/drawing/2014/main" id="{A84354B5-38AF-4978-9058-0BACD7C70065}"/>
              </a:ext>
            </a:extLst>
          </p:cNvPr>
          <p:cNvSpPr txBox="1"/>
          <p:nvPr/>
        </p:nvSpPr>
        <p:spPr>
          <a:xfrm>
            <a:off x="720000" y="1800000"/>
            <a:ext cx="7992000" cy="3046219"/>
          </a:xfrm>
          <a:prstGeom prst="rect">
            <a:avLst/>
          </a:prstGeom>
          <a:noFill/>
        </p:spPr>
        <p:txBody>
          <a:bodyPr wrap="square">
            <a:spAutoFit/>
          </a:bodyPr>
          <a:lstStyle/>
          <a:p>
            <a:pPr>
              <a:lnSpc>
                <a:spcPct val="107000"/>
              </a:lnSpc>
              <a:spcAft>
                <a:spcPts val="800"/>
              </a:spcAft>
            </a:pPr>
            <a:r>
              <a:rPr lang="fr-FR" sz="2400" b="1" dirty="0">
                <a:effectLst/>
                <a:latin typeface="Calibri" panose="020F0502020204030204" pitchFamily="34" charset="0"/>
                <a:ea typeface="Times New Roman" panose="02020603050405020304" pitchFamily="18" charset="0"/>
                <a:cs typeface="Calibri" panose="020F0502020204030204" pitchFamily="34" charset="0"/>
              </a:rPr>
              <a:t>Pour les calculs économiques</a:t>
            </a:r>
            <a:r>
              <a:rPr lang="fr-FR" sz="2400" dirty="0">
                <a:effectLst/>
                <a:latin typeface="Calibri" panose="020F0502020204030204" pitchFamily="34" charset="0"/>
                <a:ea typeface="Times New Roman" panose="02020603050405020304" pitchFamily="18" charset="0"/>
                <a:cs typeface="Calibri" panose="020F0502020204030204" pitchFamily="34" charset="0"/>
              </a:rPr>
              <a:t>, le logiciel intègre tout le processus d’évaluation et de comparaison mais il ne comporte aucune base de données économiques. Il revient à l’utilisateur de collecter ces données au niveau local et de les intégrer au logiciel.</a:t>
            </a:r>
          </a:p>
          <a:p>
            <a:pPr>
              <a:lnSpc>
                <a:spcPct val="107000"/>
              </a:lnSpc>
              <a:spcAft>
                <a:spcPts val="800"/>
              </a:spcAft>
            </a:pPr>
            <a:endParaRPr lang="fr-FR" sz="2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
            <a:extLst>
              <a:ext uri="{FF2B5EF4-FFF2-40B4-BE49-F238E27FC236}">
                <a16:creationId xmlns:a16="http://schemas.microsoft.com/office/drawing/2014/main" id="{593C1B33-AFDE-4538-BACA-FFE8025757AF}"/>
              </a:ext>
            </a:extLst>
          </p:cNvPr>
          <p:cNvSpPr txBox="1">
            <a:spLocks noChangeArrowheads="1"/>
          </p:cNvSpPr>
          <p:nvPr/>
        </p:nvSpPr>
        <p:spPr bwMode="auto">
          <a:xfrm>
            <a:off x="762000" y="116632"/>
            <a:ext cx="8131086" cy="78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 LA BASE DE DONNÉES</a:t>
            </a:r>
          </a:p>
        </p:txBody>
      </p:sp>
    </p:spTree>
    <p:extLst>
      <p:ext uri="{BB962C8B-B14F-4D97-AF65-F5344CB8AC3E}">
        <p14:creationId xmlns:p14="http://schemas.microsoft.com/office/powerpoint/2010/main" val="397748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 LOGIGRAMME DE CALCUL</a:t>
            </a:r>
          </a:p>
        </p:txBody>
      </p:sp>
      <p:pic>
        <p:nvPicPr>
          <p:cNvPr id="5" name="Image 4">
            <a:extLst>
              <a:ext uri="{FF2B5EF4-FFF2-40B4-BE49-F238E27FC236}">
                <a16:creationId xmlns:a16="http://schemas.microsoft.com/office/drawing/2014/main" id="{70DF9E60-5514-416B-9913-56D25BCD4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1367998"/>
            <a:ext cx="7848000" cy="5027829"/>
          </a:xfrm>
          <a:prstGeom prst="rect">
            <a:avLst/>
          </a:prstGeom>
        </p:spPr>
      </p:pic>
    </p:spTree>
    <p:extLst>
      <p:ext uri="{BB962C8B-B14F-4D97-AF65-F5344CB8AC3E}">
        <p14:creationId xmlns:p14="http://schemas.microsoft.com/office/powerpoint/2010/main" val="36845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CE QU’IL PREND EN COMPTE</a:t>
            </a:r>
          </a:p>
        </p:txBody>
      </p:sp>
      <p:sp>
        <p:nvSpPr>
          <p:cNvPr id="8" name="ZoneTexte 7">
            <a:extLst>
              <a:ext uri="{FF2B5EF4-FFF2-40B4-BE49-F238E27FC236}">
                <a16:creationId xmlns:a16="http://schemas.microsoft.com/office/drawing/2014/main" id="{2C7622D3-2E06-4A0A-BB88-5B66A59953B1}"/>
              </a:ext>
            </a:extLst>
          </p:cNvPr>
          <p:cNvSpPr txBox="1"/>
          <p:nvPr/>
        </p:nvSpPr>
        <p:spPr>
          <a:xfrm>
            <a:off x="720000" y="1440000"/>
            <a:ext cx="7992000" cy="4893647"/>
          </a:xfrm>
          <a:prstGeom prst="rect">
            <a:avLst/>
          </a:prstGeom>
          <a:noFill/>
        </p:spPr>
        <p:txBody>
          <a:bodyPr wrap="square">
            <a:spAutoFit/>
          </a:bodyPr>
          <a:lstStyle/>
          <a:p>
            <a:r>
              <a:rPr lang="fr-FR" sz="2400" b="1" dirty="0"/>
              <a:t>En phase construction</a:t>
            </a:r>
          </a:p>
          <a:p>
            <a:r>
              <a:rPr lang="fr-FR" sz="2400" dirty="0"/>
              <a:t>• Le coût et les impacts d’extraction, de fabrication et de transport des constituants des matériaux routiers (liant, granulats</a:t>
            </a:r>
            <a:r>
              <a:rPr lang="fr-FR" sz="2400"/>
              <a:t>, armatures),</a:t>
            </a:r>
            <a:endParaRPr lang="fr-FR" sz="2400" dirty="0"/>
          </a:p>
          <a:p>
            <a:r>
              <a:rPr lang="fr-FR" sz="2400" dirty="0"/>
              <a:t>• Le coût et les impacts de fabrication des matériaux et des mélanges,</a:t>
            </a:r>
          </a:p>
          <a:p>
            <a:r>
              <a:rPr lang="fr-FR" sz="2400" dirty="0"/>
              <a:t>• Le coût de transport de ces matériaux et mélanges des sites de production jusqu’au chantier,</a:t>
            </a:r>
          </a:p>
          <a:p>
            <a:r>
              <a:rPr lang="fr-FR" sz="2400" dirty="0"/>
              <a:t>• Le coût et les impacts des ateliers de mise en œuvre.</a:t>
            </a:r>
          </a:p>
          <a:p>
            <a:r>
              <a:rPr lang="fr-FR" sz="2400" b="1" dirty="0"/>
              <a:t>En phase entretien</a:t>
            </a:r>
          </a:p>
          <a:p>
            <a:r>
              <a:rPr lang="fr-FR" sz="2400" dirty="0"/>
              <a:t>En plus des éléments précisés en phase construction :</a:t>
            </a:r>
          </a:p>
          <a:p>
            <a:r>
              <a:rPr lang="fr-FR" sz="2400" dirty="0"/>
              <a:t>• Le coût et les impacts de déconstruction (Rabotage, transport et mise en décharge ou en plateforme de recyclage).</a:t>
            </a:r>
          </a:p>
        </p:txBody>
      </p:sp>
    </p:spTree>
    <p:extLst>
      <p:ext uri="{BB962C8B-B14F-4D97-AF65-F5344CB8AC3E}">
        <p14:creationId xmlns:p14="http://schemas.microsoft.com/office/powerpoint/2010/main" val="43943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FontTx/>
              <a:buNone/>
            </a:pPr>
            <a:r>
              <a:rPr lang="fr-FR" altLang="fr-FR" b="1" dirty="0">
                <a:solidFill>
                  <a:srgbClr val="772681"/>
                </a:solidFill>
                <a:latin typeface="Helvetica" panose="020B0604020202020204" pitchFamily="34" charset="0"/>
                <a:cs typeface="Helvetica" panose="020B0604020202020204" pitchFamily="34" charset="0"/>
              </a:rPr>
              <a:t>CE QU’IL NE PREND PAS EN COMPTE</a:t>
            </a:r>
          </a:p>
        </p:txBody>
      </p:sp>
      <p:sp>
        <p:nvSpPr>
          <p:cNvPr id="7" name="ZoneTexte 6">
            <a:extLst>
              <a:ext uri="{FF2B5EF4-FFF2-40B4-BE49-F238E27FC236}">
                <a16:creationId xmlns:a16="http://schemas.microsoft.com/office/drawing/2014/main" id="{CF6600DD-2C06-44EA-AABA-69BF17B1BBB3}"/>
              </a:ext>
            </a:extLst>
          </p:cNvPr>
          <p:cNvSpPr txBox="1"/>
          <p:nvPr/>
        </p:nvSpPr>
        <p:spPr>
          <a:xfrm>
            <a:off x="720000" y="1872000"/>
            <a:ext cx="7992000" cy="3416320"/>
          </a:xfrm>
          <a:prstGeom prst="rect">
            <a:avLst/>
          </a:prstGeom>
          <a:noFill/>
        </p:spPr>
        <p:txBody>
          <a:bodyPr wrap="square">
            <a:spAutoFit/>
          </a:bodyPr>
          <a:lstStyle/>
          <a:p>
            <a:r>
              <a:rPr lang="fr-FR" sz="2400" dirty="0"/>
              <a:t>• </a:t>
            </a:r>
            <a:r>
              <a:rPr lang="fr-FR" sz="2400" dirty="0">
                <a:solidFill>
                  <a:srgbClr val="000000"/>
                </a:solidFill>
                <a:effectLst/>
                <a:ea typeface="Times New Roman" panose="02020603050405020304" pitchFamily="18" charset="0"/>
                <a:cs typeface="Calibri" panose="020F0502020204030204" pitchFamily="34" charset="0"/>
              </a:rPr>
              <a:t>Le coût et les impacts de la fabrication du matériel ( matériel pour extraction, fabrication et transport des matériaux, engins de mise en œuvre),</a:t>
            </a:r>
            <a:endParaRPr lang="fr-FR" sz="2400" dirty="0"/>
          </a:p>
          <a:p>
            <a:r>
              <a:rPr lang="fr-FR" sz="2400" dirty="0"/>
              <a:t>• La réduction de la consommation d’énergie électrique de l’éclairage (cas des chaussées en béton qui, grâce à leur clarté, permettent de réduire la consommation électrique),</a:t>
            </a:r>
          </a:p>
          <a:p>
            <a:r>
              <a:rPr lang="fr-FR" sz="2400" dirty="0"/>
              <a:t>• La réduction du réchauffement climatique (cas des chaussées en béton qui, grâce à leur clarté, permettent de réduire le réchauffement climatique).</a:t>
            </a:r>
          </a:p>
        </p:txBody>
      </p:sp>
    </p:spTree>
    <p:extLst>
      <p:ext uri="{BB962C8B-B14F-4D97-AF65-F5344CB8AC3E}">
        <p14:creationId xmlns:p14="http://schemas.microsoft.com/office/powerpoint/2010/main" val="102471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FontTx/>
              <a:buNone/>
            </a:pPr>
            <a:r>
              <a:rPr lang="fr-FR" altLang="fr-FR" b="1" dirty="0">
                <a:solidFill>
                  <a:srgbClr val="772681"/>
                </a:solidFill>
                <a:latin typeface="Helvetica" panose="020B0604020202020204" pitchFamily="34" charset="0"/>
                <a:cs typeface="Helvetica" panose="020B0604020202020204" pitchFamily="34" charset="0"/>
              </a:rPr>
              <a:t>UN LOGICIEL SUR MESURE</a:t>
            </a:r>
          </a:p>
        </p:txBody>
      </p:sp>
      <p:sp>
        <p:nvSpPr>
          <p:cNvPr id="8" name="ZoneTexte 7">
            <a:extLst>
              <a:ext uri="{FF2B5EF4-FFF2-40B4-BE49-F238E27FC236}">
                <a16:creationId xmlns:a16="http://schemas.microsoft.com/office/drawing/2014/main" id="{F887897D-465A-46C0-848A-F8B4F84E9BA2}"/>
              </a:ext>
            </a:extLst>
          </p:cNvPr>
          <p:cNvSpPr txBox="1"/>
          <p:nvPr/>
        </p:nvSpPr>
        <p:spPr>
          <a:xfrm>
            <a:off x="720000" y="1440000"/>
            <a:ext cx="7992000" cy="4539512"/>
          </a:xfrm>
          <a:prstGeom prst="rect">
            <a:avLst/>
          </a:prstGeom>
          <a:noFill/>
        </p:spPr>
        <p:txBody>
          <a:bodyPr wrap="square">
            <a:spAutoFit/>
          </a:bodyPr>
          <a:lstStyle/>
          <a:p>
            <a:pPr>
              <a:lnSpc>
                <a:spcPct val="107000"/>
              </a:lnSpc>
              <a:spcAft>
                <a:spcPts val="800"/>
              </a:spcAft>
            </a:pPr>
            <a:r>
              <a:rPr lang="fr-FR" sz="2400" dirty="0">
                <a:latin typeface="Calibri" panose="020F0502020204030204" pitchFamily="34" charset="0"/>
                <a:ea typeface="Times New Roman" panose="02020603050405020304" pitchFamily="18" charset="0"/>
                <a:cs typeface="Calibri" panose="020F0502020204030204" pitchFamily="34" charset="0"/>
              </a:rPr>
              <a:t>L</a:t>
            </a:r>
            <a:r>
              <a:rPr lang="fr-FR" sz="2400" dirty="0">
                <a:effectLst/>
                <a:latin typeface="Calibri" panose="020F0502020204030204" pitchFamily="34" charset="0"/>
                <a:ea typeface="Times New Roman" panose="02020603050405020304" pitchFamily="18" charset="0"/>
                <a:cs typeface="Calibri" panose="020F0502020204030204" pitchFamily="34" charset="0"/>
              </a:rPr>
              <a:t>e logiciel a été conçu pour permettre à l’utilisateur de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ct val="100000"/>
              <a:buFont typeface="Arial" panose="020B0604020202020204" pitchFamily="34" charset="0"/>
              <a:buChar char="•"/>
              <a:tabLst>
                <a:tab pos="228600" algn="l"/>
              </a:tabLst>
            </a:pPr>
            <a:r>
              <a:rPr lang="fr-FR" sz="2400" dirty="0">
                <a:effectLst/>
                <a:latin typeface="Calibri" panose="020F0502020204030204" pitchFamily="34" charset="0"/>
                <a:ea typeface="Times New Roman" panose="02020603050405020304" pitchFamily="18" charset="0"/>
                <a:cs typeface="Calibri" panose="020F0502020204030204" pitchFamily="34" charset="0"/>
              </a:rPr>
              <a:t>Choisir, en fonction des données locales de son projet, les valeurs des paramètres à chaque étape de l'étude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ct val="100000"/>
              <a:buFont typeface="Arial" panose="020B0604020202020204" pitchFamily="34" charset="0"/>
              <a:buChar char="•"/>
              <a:tabLst>
                <a:tab pos="228600" algn="l"/>
              </a:tabLst>
            </a:pPr>
            <a:r>
              <a:rPr lang="fr-FR" sz="2400" dirty="0">
                <a:effectLst/>
                <a:latin typeface="Calibri" panose="020F0502020204030204" pitchFamily="34" charset="0"/>
                <a:ea typeface="Times New Roman" panose="02020603050405020304" pitchFamily="18" charset="0"/>
                <a:cs typeface="Calibri" panose="020F0502020204030204" pitchFamily="34" charset="0"/>
              </a:rPr>
              <a:t>Déterminer rapidement, parmi les deux techniques comparées, celle qui est la mieux adaptée pour son projet sur le plan économique et environnemental.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Times New Roman" panose="02020603050405020304" pitchFamily="18" charset="0"/>
                <a:cs typeface="Calibri" panose="020F0502020204030204" pitchFamily="34" charset="0"/>
              </a:rPr>
              <a:t>En outre, les champs de saisie des données offrent souvent à l’utilisateur deux possibilités qui ne sont pas exclusives : </a:t>
            </a: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Times New Roman" panose="02020603050405020304" pitchFamily="18" charset="0"/>
              </a:rPr>
              <a:t>Choix de valeurs moyennes ou indicatives,</a:t>
            </a:r>
            <a:endParaRPr lang="fr-FR" sz="24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fr-FR" sz="2400" b="1" dirty="0">
                <a:effectLst/>
                <a:latin typeface="Calibri" panose="020F0502020204030204" pitchFamily="34" charset="0"/>
                <a:ea typeface="Times New Roman" panose="02020603050405020304" pitchFamily="18" charset="0"/>
              </a:rPr>
              <a:t>Saisie directe de valeurs exactes.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65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Connecteur droit 9"/>
          <p:cNvCxnSpPr>
            <a:cxnSpLocks/>
          </p:cNvCxnSpPr>
          <p:nvPr/>
        </p:nvCxnSpPr>
        <p:spPr>
          <a:xfrm>
            <a:off x="488810" y="6421437"/>
            <a:ext cx="6387446"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3" name="Rectangle 1"/>
          <p:cNvSpPr>
            <a:spLocks noChangeArrowheads="1"/>
          </p:cNvSpPr>
          <p:nvPr/>
        </p:nvSpPr>
        <p:spPr bwMode="auto">
          <a:xfrm>
            <a:off x="1116104" y="1988840"/>
            <a:ext cx="6768264" cy="272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endParaRPr lang="fr-FR" altLang="fr-FR" sz="4400" b="1" dirty="0">
              <a:solidFill>
                <a:srgbClr val="81B93E"/>
              </a:solidFill>
              <a:latin typeface="+mj-lt"/>
              <a:cs typeface="Helvetica" panose="020B0604020202020204" pitchFamily="34" charset="0"/>
            </a:endParaRPr>
          </a:p>
          <a:p>
            <a:pPr algn="ctr" eaLnBrk="1" hangingPunct="1">
              <a:spcBef>
                <a:spcPct val="0"/>
              </a:spcBef>
              <a:buFontTx/>
              <a:buNone/>
            </a:pPr>
            <a:r>
              <a:rPr lang="fr-FR" altLang="fr-FR" sz="4400" b="1" dirty="0">
                <a:solidFill>
                  <a:srgbClr val="81B93E"/>
                </a:solidFill>
                <a:latin typeface="+mj-lt"/>
                <a:cs typeface="Helvetica" panose="020B0604020202020204" pitchFamily="34" charset="0"/>
              </a:rPr>
              <a:t>Présentation des résultats</a:t>
            </a:r>
          </a:p>
        </p:txBody>
      </p:sp>
      <p:pic>
        <p:nvPicPr>
          <p:cNvPr id="4" name="Image 3">
            <a:extLst>
              <a:ext uri="{FF2B5EF4-FFF2-40B4-BE49-F238E27FC236}">
                <a16:creationId xmlns:a16="http://schemas.microsoft.com/office/drawing/2014/main" id="{9E5EC8E5-43E0-47C0-BB46-76DDBF8EA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420" y="5733256"/>
            <a:ext cx="2161309" cy="1080655"/>
          </a:xfrm>
          <a:prstGeom prst="rect">
            <a:avLst/>
          </a:prstGeom>
        </p:spPr>
      </p:pic>
    </p:spTree>
    <p:extLst>
      <p:ext uri="{BB962C8B-B14F-4D97-AF65-F5344CB8AC3E}">
        <p14:creationId xmlns:p14="http://schemas.microsoft.com/office/powerpoint/2010/main" val="117748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150F7-5387-4B43-9DDF-014C4E2C01A0}"/>
              </a:ext>
            </a:extLst>
          </p:cNvPr>
          <p:cNvSpPr>
            <a:spLocks noGrp="1"/>
          </p:cNvSpPr>
          <p:nvPr>
            <p:ph type="title"/>
          </p:nvPr>
        </p:nvSpPr>
        <p:spPr/>
        <p:txBody>
          <a:bodyPr>
            <a:normAutofit/>
          </a:bodyPr>
          <a:lstStyle/>
          <a:p>
            <a:r>
              <a:rPr lang="fr-FR" sz="3200" b="1" dirty="0">
                <a:solidFill>
                  <a:schemeClr val="accent3">
                    <a:lumMod val="75000"/>
                  </a:schemeClr>
                </a:solidFill>
              </a:rPr>
              <a:t>SOMMAIRE</a:t>
            </a:r>
          </a:p>
        </p:txBody>
      </p:sp>
      <p:sp>
        <p:nvSpPr>
          <p:cNvPr id="3" name="Espace réservé du contenu 2">
            <a:extLst>
              <a:ext uri="{FF2B5EF4-FFF2-40B4-BE49-F238E27FC236}">
                <a16:creationId xmlns:a16="http://schemas.microsoft.com/office/drawing/2014/main" id="{D72E96E2-03BA-4BAE-B380-DD4250BA0622}"/>
              </a:ext>
            </a:extLst>
          </p:cNvPr>
          <p:cNvSpPr>
            <a:spLocks noGrp="1"/>
          </p:cNvSpPr>
          <p:nvPr>
            <p:ph idx="1"/>
          </p:nvPr>
        </p:nvSpPr>
        <p:spPr>
          <a:xfrm>
            <a:off x="720000" y="1556792"/>
            <a:ext cx="7992000" cy="4500000"/>
          </a:xfrm>
        </p:spPr>
        <p:txBody>
          <a:bodyPr>
            <a:noAutofit/>
          </a:bodyPr>
          <a:lstStyle/>
          <a:p>
            <a:pPr marL="0" indent="0">
              <a:buNone/>
            </a:pPr>
            <a:endParaRPr lang="fr-FR" b="1" dirty="0">
              <a:solidFill>
                <a:schemeClr val="accent3">
                  <a:lumMod val="75000"/>
                </a:schemeClr>
              </a:solidFill>
            </a:endParaRPr>
          </a:p>
          <a:p>
            <a:r>
              <a:rPr lang="fr-FR" b="1" dirty="0">
                <a:solidFill>
                  <a:schemeClr val="accent3">
                    <a:lumMod val="75000"/>
                  </a:schemeClr>
                </a:solidFill>
              </a:rPr>
              <a:t>POURQUOI PERCEVAL </a:t>
            </a:r>
          </a:p>
          <a:p>
            <a:r>
              <a:rPr lang="fr-FR" b="1" dirty="0">
                <a:solidFill>
                  <a:schemeClr val="accent3">
                    <a:lumMod val="75000"/>
                  </a:schemeClr>
                </a:solidFill>
              </a:rPr>
              <a:t>PRÉSENTATION DU LOGICIEL</a:t>
            </a:r>
            <a:endParaRPr lang="fr-FR" b="1" dirty="0">
              <a:solidFill>
                <a:schemeClr val="accent3">
                  <a:lumMod val="75000"/>
                </a:schemeClr>
              </a:solidFill>
              <a:cs typeface="Helvetica" panose="020B0604020202020204" pitchFamily="34" charset="0"/>
            </a:endParaRPr>
          </a:p>
          <a:p>
            <a:r>
              <a:rPr lang="fr-FR" altLang="fr-FR" b="1" dirty="0">
                <a:solidFill>
                  <a:schemeClr val="accent3">
                    <a:lumMod val="75000"/>
                  </a:schemeClr>
                </a:solidFill>
                <a:cs typeface="Helvetica" panose="020B0604020202020204" pitchFamily="34" charset="0"/>
              </a:rPr>
              <a:t>DÉMONSTRATION EN LIGNE.</a:t>
            </a:r>
          </a:p>
        </p:txBody>
      </p:sp>
      <p:cxnSp>
        <p:nvCxnSpPr>
          <p:cNvPr id="4" name="Connecteur droit 3">
            <a:extLst>
              <a:ext uri="{FF2B5EF4-FFF2-40B4-BE49-F238E27FC236}">
                <a16:creationId xmlns:a16="http://schemas.microsoft.com/office/drawing/2014/main" id="{FF8770E5-C2BA-4B66-954E-E1A996A6AA3F}"/>
              </a:ext>
            </a:extLst>
          </p:cNvPr>
          <p:cNvCxnSpPr>
            <a:cxnSpLocks/>
          </p:cNvCxnSpPr>
          <p:nvPr/>
        </p:nvCxnSpPr>
        <p:spPr>
          <a:xfrm>
            <a:off x="488810" y="6421437"/>
            <a:ext cx="6493881"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0A6B8280-2261-41F4-87F6-F6EC12F3F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pic>
        <p:nvPicPr>
          <p:cNvPr id="6" name="Image 5">
            <a:extLst>
              <a:ext uri="{FF2B5EF4-FFF2-40B4-BE49-F238E27FC236}">
                <a16:creationId xmlns:a16="http://schemas.microsoft.com/office/drawing/2014/main" id="{F757FD14-6D9E-4769-886B-C31FC3212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691" y="5777345"/>
            <a:ext cx="2161309" cy="1080655"/>
          </a:xfrm>
          <a:prstGeom prst="rect">
            <a:avLst/>
          </a:prstGeom>
        </p:spPr>
      </p:pic>
    </p:spTree>
    <p:extLst>
      <p:ext uri="{BB962C8B-B14F-4D97-AF65-F5344CB8AC3E}">
        <p14:creationId xmlns:p14="http://schemas.microsoft.com/office/powerpoint/2010/main" val="344096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 PRÉSENTATION DES RÉSULTATS</a:t>
            </a:r>
          </a:p>
        </p:txBody>
      </p:sp>
      <p:pic>
        <p:nvPicPr>
          <p:cNvPr id="3" name="Image 2">
            <a:extLst>
              <a:ext uri="{FF2B5EF4-FFF2-40B4-BE49-F238E27FC236}">
                <a16:creationId xmlns:a16="http://schemas.microsoft.com/office/drawing/2014/main" id="{087B4855-931B-4270-8C44-B390D1A9F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1620000"/>
            <a:ext cx="6264000" cy="4698000"/>
          </a:xfrm>
          <a:prstGeom prst="rect">
            <a:avLst/>
          </a:prstGeom>
        </p:spPr>
      </p:pic>
    </p:spTree>
    <p:extLst>
      <p:ext uri="{BB962C8B-B14F-4D97-AF65-F5344CB8AC3E}">
        <p14:creationId xmlns:p14="http://schemas.microsoft.com/office/powerpoint/2010/main" val="7768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 PRÉSENTATION DES RÉSULTATS</a:t>
            </a:r>
          </a:p>
        </p:txBody>
      </p:sp>
      <p:pic>
        <p:nvPicPr>
          <p:cNvPr id="5" name="Image 4">
            <a:extLst>
              <a:ext uri="{FF2B5EF4-FFF2-40B4-BE49-F238E27FC236}">
                <a16:creationId xmlns:a16="http://schemas.microsoft.com/office/drawing/2014/main" id="{D419F24E-2F6F-40C0-9089-3A7DB8E6A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000" y="1512000"/>
            <a:ext cx="4416871" cy="4860000"/>
          </a:xfrm>
          <a:prstGeom prst="rect">
            <a:avLst/>
          </a:prstGeom>
        </p:spPr>
      </p:pic>
    </p:spTree>
    <p:extLst>
      <p:ext uri="{BB962C8B-B14F-4D97-AF65-F5344CB8AC3E}">
        <p14:creationId xmlns:p14="http://schemas.microsoft.com/office/powerpoint/2010/main" val="51221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a:t>
            </a:r>
          </a:p>
          <a:p>
            <a:pPr algn="ctr" eaLnBrk="1" hangingPunct="1">
              <a:spcBef>
                <a:spcPct val="0"/>
              </a:spcBef>
              <a:buNone/>
            </a:pPr>
            <a:r>
              <a:rPr lang="fr-FR" altLang="fr-FR" sz="3600" b="1" dirty="0">
                <a:solidFill>
                  <a:srgbClr val="772681"/>
                </a:solidFill>
                <a:latin typeface="Helvetica" panose="020B0604020202020204" pitchFamily="34" charset="0"/>
                <a:cs typeface="Helvetica" panose="020B0604020202020204" pitchFamily="34" charset="0"/>
              </a:rPr>
              <a:t> P</a:t>
            </a:r>
            <a:r>
              <a:rPr lang="fr-FR" altLang="fr-FR" sz="3600" b="1" dirty="0">
                <a:solidFill>
                  <a:srgbClr val="772681"/>
                </a:solidFill>
                <a:cs typeface="Calibri" panose="020F0502020204030204" pitchFamily="34" charset="0"/>
              </a:rPr>
              <a:t>ROC</a:t>
            </a:r>
            <a:r>
              <a:rPr lang="el-GR" altLang="fr-FR" sz="3600" b="1" dirty="0">
                <a:solidFill>
                  <a:srgbClr val="772681"/>
                </a:solidFill>
                <a:cs typeface="Calibri" panose="020F0502020204030204" pitchFamily="34" charset="0"/>
              </a:rPr>
              <a:t>É</a:t>
            </a:r>
            <a:r>
              <a:rPr lang="fr-FR" altLang="fr-FR" sz="3600" b="1" dirty="0">
                <a:solidFill>
                  <a:srgbClr val="772681"/>
                </a:solidFill>
                <a:cs typeface="Calibri" panose="020F0502020204030204" pitchFamily="34" charset="0"/>
              </a:rPr>
              <a:t>DURE D’INSCRIPTION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eaLnBrk="1" hangingPunct="1">
              <a:spcBef>
                <a:spcPct val="0"/>
              </a:spcBef>
              <a:buFontTx/>
              <a:buNone/>
            </a:pPr>
            <a:endParaRPr lang="fr-FR" altLang="fr-FR" sz="3600" b="1" dirty="0">
              <a:solidFill>
                <a:srgbClr val="772681"/>
              </a:solidFill>
              <a:latin typeface="Helvetica" panose="020B0604020202020204" pitchFamily="34" charset="0"/>
              <a:cs typeface="Helvetica" panose="020B0604020202020204" pitchFamily="34" charset="0"/>
            </a:endParaRPr>
          </a:p>
        </p:txBody>
      </p:sp>
      <p:sp>
        <p:nvSpPr>
          <p:cNvPr id="8" name="ZoneTexte 7">
            <a:extLst>
              <a:ext uri="{FF2B5EF4-FFF2-40B4-BE49-F238E27FC236}">
                <a16:creationId xmlns:a16="http://schemas.microsoft.com/office/drawing/2014/main" id="{36212000-4EB4-461D-888E-EF3215B05C66}"/>
              </a:ext>
            </a:extLst>
          </p:cNvPr>
          <p:cNvSpPr txBox="1"/>
          <p:nvPr/>
        </p:nvSpPr>
        <p:spPr>
          <a:xfrm>
            <a:off x="720000" y="2520000"/>
            <a:ext cx="7992000" cy="1116000"/>
          </a:xfrm>
          <a:prstGeom prst="rect">
            <a:avLst/>
          </a:prstGeom>
          <a:noFill/>
        </p:spPr>
        <p:txBody>
          <a:bodyPr wrap="square">
            <a:spAutoFit/>
          </a:bodyPr>
          <a:lstStyle/>
          <a:p>
            <a:r>
              <a:rPr lang="fr-FR" sz="32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https://www.infociments/route/PERCEVAL</a:t>
            </a:r>
            <a:endParaRPr lang="fr-FR" sz="3200" b="1" dirty="0"/>
          </a:p>
        </p:txBody>
      </p:sp>
    </p:spTree>
    <p:extLst>
      <p:ext uri="{BB962C8B-B14F-4D97-AF65-F5344CB8AC3E}">
        <p14:creationId xmlns:p14="http://schemas.microsoft.com/office/powerpoint/2010/main" val="620735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Connecteur droit 9"/>
          <p:cNvCxnSpPr>
            <a:cxnSpLocks/>
          </p:cNvCxnSpPr>
          <p:nvPr/>
        </p:nvCxnSpPr>
        <p:spPr>
          <a:xfrm>
            <a:off x="488810" y="6421437"/>
            <a:ext cx="6387446"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3" name="Rectangle 1"/>
          <p:cNvSpPr>
            <a:spLocks noChangeArrowheads="1"/>
          </p:cNvSpPr>
          <p:nvPr/>
        </p:nvSpPr>
        <p:spPr bwMode="auto">
          <a:xfrm>
            <a:off x="1187624" y="1916832"/>
            <a:ext cx="6768264" cy="272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endParaRPr lang="fr-FR" altLang="fr-FR" sz="4400" b="1" dirty="0">
              <a:solidFill>
                <a:srgbClr val="81B93E"/>
              </a:solidFill>
              <a:latin typeface="+mj-lt"/>
              <a:cs typeface="Helvetica" panose="020B0604020202020204" pitchFamily="34" charset="0"/>
            </a:endParaRPr>
          </a:p>
          <a:p>
            <a:pPr algn="ctr" eaLnBrk="1" hangingPunct="1">
              <a:spcBef>
                <a:spcPct val="0"/>
              </a:spcBef>
              <a:buFontTx/>
              <a:buNone/>
            </a:pPr>
            <a:r>
              <a:rPr lang="fr-FR" altLang="fr-FR" sz="4400" b="1" dirty="0">
                <a:solidFill>
                  <a:srgbClr val="81B93E"/>
                </a:solidFill>
                <a:latin typeface="+mj-lt"/>
                <a:cs typeface="Helvetica" panose="020B0604020202020204" pitchFamily="34" charset="0"/>
              </a:rPr>
              <a:t>DÉMONSTRATION EN LIGNE</a:t>
            </a:r>
          </a:p>
        </p:txBody>
      </p:sp>
      <p:pic>
        <p:nvPicPr>
          <p:cNvPr id="4" name="Image 3">
            <a:extLst>
              <a:ext uri="{FF2B5EF4-FFF2-40B4-BE49-F238E27FC236}">
                <a16:creationId xmlns:a16="http://schemas.microsoft.com/office/drawing/2014/main" id="{9E5EC8E5-43E0-47C0-BB46-76DDBF8EA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420" y="5733256"/>
            <a:ext cx="2161309" cy="1080655"/>
          </a:xfrm>
          <a:prstGeom prst="rect">
            <a:avLst/>
          </a:prstGeom>
        </p:spPr>
      </p:pic>
    </p:spTree>
    <p:extLst>
      <p:ext uri="{BB962C8B-B14F-4D97-AF65-F5344CB8AC3E}">
        <p14:creationId xmlns:p14="http://schemas.microsoft.com/office/powerpoint/2010/main" val="31451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C8F357C-3477-4204-AF1D-00BE5E19DDE4}"/>
              </a:ext>
            </a:extLst>
          </p:cNvPr>
          <p:cNvSpPr>
            <a:spLocks noGrp="1" noChangeArrowheads="1"/>
          </p:cNvSpPr>
          <p:nvPr>
            <p:ph type="title"/>
          </p:nvPr>
        </p:nvSpPr>
        <p:spPr>
          <a:xfrm>
            <a:off x="682625" y="241300"/>
            <a:ext cx="7837488" cy="977900"/>
          </a:xfrm>
        </p:spPr>
        <p:txBody>
          <a:bodyPr/>
          <a:lstStyle/>
          <a:p>
            <a:pPr eaLnBrk="1" hangingPunct="1">
              <a:defRPr/>
            </a:pPr>
            <a:r>
              <a:rPr lang="fr-FR" altLang="fr-FR" sz="2400" b="1" dirty="0">
                <a:solidFill>
                  <a:schemeClr val="tx1"/>
                </a:solidFill>
                <a:latin typeface="Calibri" panose="020F0502020204030204" pitchFamily="34" charset="0"/>
                <a:cs typeface="Calibri" panose="020F0502020204030204" pitchFamily="34" charset="0"/>
              </a:rPr>
              <a:t>COUPE EN TRAVERS-TYPE D’UNE CHAUSSÉE ROUTIÈRE</a:t>
            </a:r>
            <a:br>
              <a:rPr lang="fr-FR" altLang="fr-FR" sz="2400" b="1" dirty="0">
                <a:solidFill>
                  <a:schemeClr val="tx1"/>
                </a:solidFill>
                <a:latin typeface="Calibri" panose="020F0502020204030204" pitchFamily="34" charset="0"/>
                <a:cs typeface="Calibri" panose="020F0502020204030204" pitchFamily="34" charset="0"/>
              </a:rPr>
            </a:br>
            <a:r>
              <a:rPr lang="fr-FR" altLang="fr-FR" sz="2400" b="1" dirty="0">
                <a:solidFill>
                  <a:schemeClr val="tx1"/>
                </a:solidFill>
                <a:latin typeface="Calibri" panose="020F0502020204030204" pitchFamily="34" charset="0"/>
                <a:cs typeface="Calibri" panose="020F0502020204030204" pitchFamily="34" charset="0"/>
              </a:rPr>
              <a:t> EN BÉTON AVEC FONDATION</a:t>
            </a:r>
          </a:p>
        </p:txBody>
      </p:sp>
      <p:sp>
        <p:nvSpPr>
          <p:cNvPr id="6" name="ZoneTexte 5">
            <a:extLst>
              <a:ext uri="{FF2B5EF4-FFF2-40B4-BE49-F238E27FC236}">
                <a16:creationId xmlns:a16="http://schemas.microsoft.com/office/drawing/2014/main" id="{828A4004-4D0B-465E-816A-D7132C863288}"/>
              </a:ext>
            </a:extLst>
          </p:cNvPr>
          <p:cNvSpPr txBox="1"/>
          <p:nvPr/>
        </p:nvSpPr>
        <p:spPr>
          <a:xfrm>
            <a:off x="37303" y="2924944"/>
            <a:ext cx="2230441" cy="3139321"/>
          </a:xfrm>
          <a:prstGeom prst="rect">
            <a:avLst/>
          </a:prstGeom>
          <a:solidFill>
            <a:schemeClr val="bg2">
              <a:lumMod val="90000"/>
            </a:schemeClr>
          </a:solidFill>
          <a:ln>
            <a:solidFill>
              <a:schemeClr val="bg2">
                <a:lumMod val="90000"/>
              </a:schemeClr>
            </a:solidFill>
          </a:ln>
          <a:scene3d>
            <a:camera prst="orthographicFront"/>
            <a:lightRig rig="threePt" dir="t"/>
          </a:scene3d>
          <a:sp3d>
            <a:bevelT prst="relaxedInset"/>
          </a:sp3d>
        </p:spPr>
        <p:txBody>
          <a:bodyPr wrap="square" rtlCol="0">
            <a:spAutoFit/>
          </a:bodyPr>
          <a:lstStyle/>
          <a:p>
            <a:r>
              <a:rPr lang="fr-FR" b="1" dirty="0"/>
              <a:t>Couche de Fondation</a:t>
            </a:r>
          </a:p>
          <a:p>
            <a:pPr marL="285750" indent="-285750">
              <a:buFontTx/>
              <a:buChar char="-"/>
            </a:pPr>
            <a:r>
              <a:rPr lang="fr-FR" dirty="0"/>
              <a:t>Grave Non Traitée</a:t>
            </a:r>
          </a:p>
          <a:p>
            <a:pPr marL="285750" indent="-285750">
              <a:buFontTx/>
              <a:buChar char="-"/>
            </a:pPr>
            <a:r>
              <a:rPr lang="fr-FR" dirty="0"/>
              <a:t>Grave ciment</a:t>
            </a:r>
          </a:p>
          <a:p>
            <a:pPr marL="285750" indent="-285750">
              <a:buFontTx/>
              <a:buChar char="-"/>
            </a:pPr>
            <a:r>
              <a:rPr lang="fr-FR" dirty="0"/>
              <a:t>Grave LHR</a:t>
            </a:r>
          </a:p>
          <a:p>
            <a:pPr marL="285750" indent="-285750">
              <a:buFontTx/>
              <a:buChar char="-"/>
            </a:pPr>
            <a:r>
              <a:rPr lang="fr-FR" dirty="0"/>
              <a:t>BCR</a:t>
            </a:r>
          </a:p>
          <a:p>
            <a:pPr marL="285750" indent="-285750">
              <a:buFontTx/>
              <a:buChar char="-"/>
            </a:pPr>
            <a:r>
              <a:rPr lang="fr-FR" dirty="0"/>
              <a:t>Béton maigre BC2 et BC3</a:t>
            </a:r>
          </a:p>
          <a:p>
            <a:pPr marL="285750" indent="-285750">
              <a:buFontTx/>
              <a:buChar char="-"/>
            </a:pPr>
            <a:r>
              <a:rPr lang="fr-FR" dirty="0"/>
              <a:t>Grave bitume GB3, GB4</a:t>
            </a:r>
          </a:p>
          <a:p>
            <a:pPr marL="285750" indent="-285750">
              <a:buFontTx/>
              <a:buChar char="-"/>
            </a:pPr>
            <a:r>
              <a:rPr lang="fr-FR" dirty="0"/>
              <a:t> Enrobé à module </a:t>
            </a:r>
            <a:r>
              <a:rPr lang="fr-FR" dirty="0" err="1"/>
              <a:t>élévé</a:t>
            </a:r>
            <a:r>
              <a:rPr lang="fr-FR" dirty="0"/>
              <a:t> EME</a:t>
            </a:r>
          </a:p>
        </p:txBody>
      </p:sp>
      <p:sp>
        <p:nvSpPr>
          <p:cNvPr id="7" name="ZoneTexte 6">
            <a:extLst>
              <a:ext uri="{FF2B5EF4-FFF2-40B4-BE49-F238E27FC236}">
                <a16:creationId xmlns:a16="http://schemas.microsoft.com/office/drawing/2014/main" id="{AEE88D5F-CF6A-40B8-996F-2AC52829954B}"/>
              </a:ext>
            </a:extLst>
          </p:cNvPr>
          <p:cNvSpPr txBox="1"/>
          <p:nvPr/>
        </p:nvSpPr>
        <p:spPr>
          <a:xfrm>
            <a:off x="3131840" y="1580599"/>
            <a:ext cx="5976664" cy="1200329"/>
          </a:xfrm>
          <a:prstGeom prst="rect">
            <a:avLst/>
          </a:prstGeom>
          <a:solidFill>
            <a:schemeClr val="bg1">
              <a:lumMod val="85000"/>
            </a:schemeClr>
          </a:solidFill>
          <a:ln>
            <a:solidFill>
              <a:schemeClr val="bg1">
                <a:lumMod val="75000"/>
              </a:schemeClr>
            </a:solidFill>
          </a:ln>
          <a:scene3d>
            <a:camera prst="orthographicFront"/>
            <a:lightRig rig="threePt" dir="t"/>
          </a:scene3d>
          <a:sp3d>
            <a:bevelT prst="relaxedInset"/>
          </a:sp3d>
        </p:spPr>
        <p:txBody>
          <a:bodyPr wrap="square" rtlCol="0">
            <a:spAutoFit/>
          </a:bodyPr>
          <a:lstStyle/>
          <a:p>
            <a:r>
              <a:rPr lang="fr-FR" b="1" dirty="0"/>
              <a:t>Couche de roulement + traitement de surface</a:t>
            </a:r>
          </a:p>
          <a:p>
            <a:pPr marL="285750" indent="-285750">
              <a:buFontTx/>
              <a:buChar char="-"/>
            </a:pPr>
            <a:r>
              <a:rPr lang="fr-FR" dirty="0"/>
              <a:t>Dalles  béton non armé et à joints non goujonnés </a:t>
            </a:r>
            <a:r>
              <a:rPr lang="fr-FR" dirty="0" err="1"/>
              <a:t>Bci</a:t>
            </a:r>
            <a:endParaRPr lang="fr-FR" dirty="0"/>
          </a:p>
          <a:p>
            <a:pPr marL="285750" indent="-285750">
              <a:buFontTx/>
              <a:buChar char="-"/>
            </a:pPr>
            <a:r>
              <a:rPr lang="fr-FR" dirty="0"/>
              <a:t>Dalles  béton non armé et à joints goujonnés </a:t>
            </a:r>
            <a:r>
              <a:rPr lang="fr-FR" dirty="0" err="1"/>
              <a:t>Bcig</a:t>
            </a:r>
            <a:endParaRPr lang="fr-FR" dirty="0"/>
          </a:p>
          <a:p>
            <a:pPr marL="285750" indent="-285750">
              <a:buFontTx/>
              <a:buChar char="-"/>
            </a:pPr>
            <a:r>
              <a:rPr lang="fr-FR" dirty="0"/>
              <a:t>Béton Armé Continu BAC</a:t>
            </a:r>
          </a:p>
        </p:txBody>
      </p:sp>
      <p:pic>
        <p:nvPicPr>
          <p:cNvPr id="9" name="Image 8">
            <a:extLst>
              <a:ext uri="{FF2B5EF4-FFF2-40B4-BE49-F238E27FC236}">
                <a16:creationId xmlns:a16="http://schemas.microsoft.com/office/drawing/2014/main" id="{BCBCF45E-59F6-422E-8AD1-E598A60E4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006"/>
          <a:stretch/>
        </p:blipFill>
        <p:spPr>
          <a:xfrm>
            <a:off x="2376504" y="3573011"/>
            <a:ext cx="6732000" cy="3340458"/>
          </a:xfrm>
          <a:prstGeom prst="rect">
            <a:avLst/>
          </a:prstGeom>
        </p:spPr>
      </p:pic>
    </p:spTree>
    <p:extLst>
      <p:ext uri="{BB962C8B-B14F-4D97-AF65-F5344CB8AC3E}">
        <p14:creationId xmlns:p14="http://schemas.microsoft.com/office/powerpoint/2010/main" val="225217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E088D96-6BF2-4D68-AE2B-AB03E3F7573D}"/>
              </a:ext>
            </a:extLst>
          </p:cNvPr>
          <p:cNvSpPr>
            <a:spLocks noGrp="1" noChangeArrowheads="1"/>
          </p:cNvSpPr>
          <p:nvPr>
            <p:ph type="title"/>
          </p:nvPr>
        </p:nvSpPr>
        <p:spPr>
          <a:xfrm>
            <a:off x="682625" y="241300"/>
            <a:ext cx="7837488" cy="977900"/>
          </a:xfrm>
        </p:spPr>
        <p:txBody>
          <a:bodyPr/>
          <a:lstStyle/>
          <a:p>
            <a:pPr eaLnBrk="1" hangingPunct="1">
              <a:defRPr/>
            </a:pPr>
            <a:r>
              <a:rPr lang="fr-FR" altLang="fr-FR" sz="2400" dirty="0">
                <a:solidFill>
                  <a:schemeClr val="tx1"/>
                </a:solidFill>
                <a:latin typeface="Calibri" panose="020F0502020204030204" pitchFamily="34" charset="0"/>
                <a:cs typeface="Calibri" panose="020F0502020204030204" pitchFamily="34" charset="0"/>
              </a:rPr>
              <a:t>COUPE EN TRAVERS-TYPE D’UNE CHAUSSÉE ROUTIÈRE </a:t>
            </a:r>
            <a:r>
              <a:rPr lang="fr-FR" altLang="fr-FR" sz="2400" dirty="0">
                <a:latin typeface="Calibri" panose="020F0502020204030204" pitchFamily="34" charset="0"/>
                <a:cs typeface="Calibri" panose="020F0502020204030204" pitchFamily="34" charset="0"/>
              </a:rPr>
              <a:t>AVEC UNE COUCHE DE SURFACE BITUMINEUSE</a:t>
            </a:r>
            <a:endParaRPr lang="fr-FR" altLang="fr-FR" sz="2400" dirty="0">
              <a:solidFill>
                <a:schemeClr val="tx1"/>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F668B8A-F1F6-48A5-800B-F7ADD6381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54"/>
          <a:stretch/>
        </p:blipFill>
        <p:spPr>
          <a:xfrm>
            <a:off x="-36512" y="2856155"/>
            <a:ext cx="6300000" cy="4001845"/>
          </a:xfrm>
          <a:prstGeom prst="rect">
            <a:avLst/>
          </a:prstGeom>
        </p:spPr>
      </p:pic>
      <p:sp>
        <p:nvSpPr>
          <p:cNvPr id="7" name="ZoneTexte 6">
            <a:extLst>
              <a:ext uri="{FF2B5EF4-FFF2-40B4-BE49-F238E27FC236}">
                <a16:creationId xmlns:a16="http://schemas.microsoft.com/office/drawing/2014/main" id="{8D077492-7641-41CE-A565-3BF490C204DE}"/>
              </a:ext>
            </a:extLst>
          </p:cNvPr>
          <p:cNvSpPr txBox="1"/>
          <p:nvPr/>
        </p:nvSpPr>
        <p:spPr>
          <a:xfrm>
            <a:off x="6300192" y="4869160"/>
            <a:ext cx="2808312" cy="1754326"/>
          </a:xfrm>
          <a:prstGeom prst="rect">
            <a:avLst/>
          </a:prstGeom>
          <a:solidFill>
            <a:schemeClr val="bg2">
              <a:lumMod val="75000"/>
            </a:schemeClr>
          </a:solidFill>
          <a:ln>
            <a:solidFill>
              <a:schemeClr val="tx2">
                <a:lumMod val="60000"/>
                <a:lumOff val="40000"/>
              </a:schemeClr>
            </a:solidFill>
          </a:ln>
          <a:scene3d>
            <a:camera prst="orthographicFront"/>
            <a:lightRig rig="threePt" dir="t"/>
          </a:scene3d>
          <a:sp3d>
            <a:bevelT prst="relaxedInset"/>
          </a:sp3d>
        </p:spPr>
        <p:txBody>
          <a:bodyPr wrap="square" rtlCol="0">
            <a:spAutoFit/>
          </a:bodyPr>
          <a:lstStyle/>
          <a:p>
            <a:r>
              <a:rPr lang="fr-FR" b="1" dirty="0"/>
              <a:t>Couche de Fondation</a:t>
            </a:r>
          </a:p>
          <a:p>
            <a:r>
              <a:rPr lang="fr-FR" dirty="0"/>
              <a:t>Grave Non Traitée</a:t>
            </a:r>
          </a:p>
          <a:p>
            <a:r>
              <a:rPr lang="fr-FR" dirty="0"/>
              <a:t>Grave ciment et BCR ciment</a:t>
            </a:r>
          </a:p>
          <a:p>
            <a:r>
              <a:rPr lang="fr-FR" dirty="0"/>
              <a:t>Grave LHR et BCR-LHR</a:t>
            </a:r>
          </a:p>
          <a:p>
            <a:r>
              <a:rPr lang="fr-FR" dirty="0"/>
              <a:t>Grave bitume GB3, GB4</a:t>
            </a:r>
          </a:p>
          <a:p>
            <a:r>
              <a:rPr lang="fr-FR" dirty="0"/>
              <a:t>Enrobé à module </a:t>
            </a:r>
            <a:r>
              <a:rPr lang="fr-FR" dirty="0" err="1"/>
              <a:t>élévé</a:t>
            </a:r>
            <a:r>
              <a:rPr lang="fr-FR" dirty="0"/>
              <a:t> EME</a:t>
            </a:r>
          </a:p>
        </p:txBody>
      </p:sp>
      <p:sp>
        <p:nvSpPr>
          <p:cNvPr id="9" name="ZoneTexte 8">
            <a:extLst>
              <a:ext uri="{FF2B5EF4-FFF2-40B4-BE49-F238E27FC236}">
                <a16:creationId xmlns:a16="http://schemas.microsoft.com/office/drawing/2014/main" id="{86BCE80F-93B5-430F-BB49-C6DAACD78E22}"/>
              </a:ext>
            </a:extLst>
          </p:cNvPr>
          <p:cNvSpPr txBox="1"/>
          <p:nvPr/>
        </p:nvSpPr>
        <p:spPr>
          <a:xfrm>
            <a:off x="6300192" y="3068960"/>
            <a:ext cx="2808312" cy="1754326"/>
          </a:xfrm>
          <a:prstGeom prst="rect">
            <a:avLst/>
          </a:prstGeom>
          <a:solidFill>
            <a:schemeClr val="bg2">
              <a:lumMod val="90000"/>
            </a:schemeClr>
          </a:solidFill>
          <a:ln>
            <a:solidFill>
              <a:schemeClr val="bg2">
                <a:lumMod val="90000"/>
              </a:schemeClr>
            </a:solidFill>
          </a:ln>
          <a:scene3d>
            <a:camera prst="orthographicFront"/>
            <a:lightRig rig="threePt" dir="t"/>
          </a:scene3d>
          <a:sp3d>
            <a:bevelT prst="relaxedInset"/>
          </a:sp3d>
        </p:spPr>
        <p:txBody>
          <a:bodyPr wrap="square" rtlCol="0">
            <a:spAutoFit/>
          </a:bodyPr>
          <a:lstStyle/>
          <a:p>
            <a:r>
              <a:rPr lang="fr-FR" b="1" dirty="0"/>
              <a:t>Couche de base</a:t>
            </a:r>
          </a:p>
          <a:p>
            <a:r>
              <a:rPr lang="fr-FR" dirty="0"/>
              <a:t>Grave Non Traitée</a:t>
            </a:r>
          </a:p>
          <a:p>
            <a:r>
              <a:rPr lang="fr-FR" dirty="0"/>
              <a:t>Grave ciment et BCR ciment</a:t>
            </a:r>
          </a:p>
          <a:p>
            <a:r>
              <a:rPr lang="fr-FR" dirty="0"/>
              <a:t>Grave LHR et BCR-LHR</a:t>
            </a:r>
          </a:p>
          <a:p>
            <a:r>
              <a:rPr lang="fr-FR" dirty="0"/>
              <a:t>Grave bitume GB3, GB4</a:t>
            </a:r>
          </a:p>
          <a:p>
            <a:r>
              <a:rPr lang="fr-FR" dirty="0"/>
              <a:t>Enrobé à module </a:t>
            </a:r>
            <a:r>
              <a:rPr lang="fr-FR" dirty="0" err="1"/>
              <a:t>élévé</a:t>
            </a:r>
            <a:r>
              <a:rPr lang="fr-FR" dirty="0"/>
              <a:t> EME</a:t>
            </a:r>
          </a:p>
        </p:txBody>
      </p:sp>
      <p:sp>
        <p:nvSpPr>
          <p:cNvPr id="10" name="ZoneTexte 9">
            <a:extLst>
              <a:ext uri="{FF2B5EF4-FFF2-40B4-BE49-F238E27FC236}">
                <a16:creationId xmlns:a16="http://schemas.microsoft.com/office/drawing/2014/main" id="{9484474C-B7C3-48C8-B592-DDD407448A8C}"/>
              </a:ext>
            </a:extLst>
          </p:cNvPr>
          <p:cNvSpPr txBox="1"/>
          <p:nvPr/>
        </p:nvSpPr>
        <p:spPr>
          <a:xfrm>
            <a:off x="6300192" y="2132856"/>
            <a:ext cx="2808312" cy="923330"/>
          </a:xfrm>
          <a:prstGeom prst="rect">
            <a:avLst/>
          </a:prstGeom>
          <a:solidFill>
            <a:schemeClr val="tx1">
              <a:lumMod val="50000"/>
              <a:lumOff val="50000"/>
            </a:schemeClr>
          </a:solidFill>
          <a:ln>
            <a:solidFill>
              <a:schemeClr val="bg2">
                <a:lumMod val="90000"/>
              </a:schemeClr>
            </a:solidFill>
          </a:ln>
          <a:scene3d>
            <a:camera prst="orthographicFront"/>
            <a:lightRig rig="threePt" dir="t"/>
          </a:scene3d>
          <a:sp3d>
            <a:bevelT prst="relaxedInset"/>
          </a:sp3d>
        </p:spPr>
        <p:txBody>
          <a:bodyPr wrap="square" rtlCol="0">
            <a:spAutoFit/>
          </a:bodyPr>
          <a:lstStyle/>
          <a:p>
            <a:r>
              <a:rPr lang="fr-FR" b="1" dirty="0"/>
              <a:t>Couche de surface</a:t>
            </a:r>
          </a:p>
          <a:p>
            <a:r>
              <a:rPr lang="fr-FR" dirty="0"/>
              <a:t>BB; BBTM; BBSG; </a:t>
            </a:r>
            <a:r>
              <a:rPr lang="fr-FR" dirty="0" err="1"/>
              <a:t>BBDr</a:t>
            </a:r>
            <a:r>
              <a:rPr lang="fr-FR" dirty="0"/>
              <a:t>; BBM; etc.</a:t>
            </a:r>
          </a:p>
        </p:txBody>
      </p:sp>
    </p:spTree>
    <p:extLst>
      <p:ext uri="{BB962C8B-B14F-4D97-AF65-F5344CB8AC3E}">
        <p14:creationId xmlns:p14="http://schemas.microsoft.com/office/powerpoint/2010/main" val="246033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540000" y="1584000"/>
            <a:ext cx="8136000" cy="2520000"/>
          </a:xfrm>
          <a:prstGeom prst="rect">
            <a:avLst/>
          </a:prstGeom>
          <a:solidFill>
            <a:srgbClr val="2A94A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3" name="ZoneTexte 12"/>
          <p:cNvSpPr txBox="1"/>
          <p:nvPr/>
        </p:nvSpPr>
        <p:spPr>
          <a:xfrm>
            <a:off x="1274536" y="2492896"/>
            <a:ext cx="6825856" cy="830997"/>
          </a:xfrm>
          <a:prstGeom prst="rect">
            <a:avLst/>
          </a:prstGeom>
          <a:noFill/>
        </p:spPr>
        <p:txBody>
          <a:bodyPr wrap="square" rtlCol="0">
            <a:spAutoFit/>
          </a:bodyPr>
          <a:lstStyle/>
          <a:p>
            <a:pPr algn="ctr" eaLnBrk="0" hangingPunct="0">
              <a:spcBef>
                <a:spcPts val="600"/>
              </a:spcBef>
              <a:buClr>
                <a:srgbClr val="000000"/>
              </a:buClr>
              <a:buFont typeface="Arial" charset="0"/>
              <a:buNone/>
            </a:pPr>
            <a:r>
              <a:rPr lang="fr-FR" altLang="fr-FR" sz="4800" b="1" dirty="0">
                <a:solidFill>
                  <a:srgbClr val="2A94AB"/>
                </a:solidFill>
                <a:latin typeface="Corbel" pitchFamily="34" charset="0"/>
              </a:rPr>
              <a:t>Merci de votre attention</a:t>
            </a:r>
          </a:p>
        </p:txBody>
      </p:sp>
      <p:pic>
        <p:nvPicPr>
          <p:cNvPr id="3" name="Image 2">
            <a:extLst>
              <a:ext uri="{FF2B5EF4-FFF2-40B4-BE49-F238E27FC236}">
                <a16:creationId xmlns:a16="http://schemas.microsoft.com/office/drawing/2014/main" id="{B5E35F87-9470-4A77-8F15-F34BBBCC6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273" y="5804729"/>
            <a:ext cx="2161309" cy="1080655"/>
          </a:xfrm>
          <a:prstGeom prst="rect">
            <a:avLst/>
          </a:prstGeom>
        </p:spPr>
      </p:pic>
      <p:cxnSp>
        <p:nvCxnSpPr>
          <p:cNvPr id="8" name="Connecteur droit 7">
            <a:extLst>
              <a:ext uri="{FF2B5EF4-FFF2-40B4-BE49-F238E27FC236}">
                <a16:creationId xmlns:a16="http://schemas.microsoft.com/office/drawing/2014/main" id="{B9CBCCE6-3E84-47E4-97C2-5605A52C7ED1}"/>
              </a:ext>
            </a:extLst>
          </p:cNvPr>
          <p:cNvCxnSpPr>
            <a:cxnSpLocks/>
          </p:cNvCxnSpPr>
          <p:nvPr/>
        </p:nvCxnSpPr>
        <p:spPr>
          <a:xfrm flipV="1">
            <a:off x="2771800" y="6421437"/>
            <a:ext cx="4132473"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E2969F13-810E-45B3-9EF3-8AEFEAD18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pic>
        <p:nvPicPr>
          <p:cNvPr id="2" name="Image 1">
            <a:extLst>
              <a:ext uri="{FF2B5EF4-FFF2-40B4-BE49-F238E27FC236}">
                <a16:creationId xmlns:a16="http://schemas.microsoft.com/office/drawing/2014/main" id="{922C7FA9-2C88-4D1E-AB75-3D37AE0465DE}"/>
              </a:ext>
            </a:extLst>
          </p:cNvPr>
          <p:cNvPicPr>
            <a:picLocks noChangeAspect="1"/>
          </p:cNvPicPr>
          <p:nvPr/>
        </p:nvPicPr>
        <p:blipFill>
          <a:blip r:embed="rId5"/>
          <a:stretch>
            <a:fillRect/>
          </a:stretch>
        </p:blipFill>
        <p:spPr>
          <a:xfrm>
            <a:off x="539552" y="5866135"/>
            <a:ext cx="2448272" cy="1019249"/>
          </a:xfrm>
          <a:prstGeom prst="rect">
            <a:avLst/>
          </a:prstGeom>
        </p:spPr>
      </p:pic>
    </p:spTree>
    <p:extLst>
      <p:ext uri="{BB962C8B-B14F-4D97-AF65-F5344CB8AC3E}">
        <p14:creationId xmlns:p14="http://schemas.microsoft.com/office/powerpoint/2010/main" val="139183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Connecteur droit 9"/>
          <p:cNvCxnSpPr>
            <a:cxnSpLocks/>
          </p:cNvCxnSpPr>
          <p:nvPr/>
        </p:nvCxnSpPr>
        <p:spPr>
          <a:xfrm>
            <a:off x="488810" y="6421437"/>
            <a:ext cx="6421875"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3" name="Rectangle 1"/>
          <p:cNvSpPr>
            <a:spLocks noChangeArrowheads="1"/>
          </p:cNvSpPr>
          <p:nvPr/>
        </p:nvSpPr>
        <p:spPr bwMode="auto">
          <a:xfrm>
            <a:off x="755576" y="2472172"/>
            <a:ext cx="7560840" cy="138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81B93E"/>
                </a:solidFill>
                <a:latin typeface="+mj-lt"/>
                <a:cs typeface="Helvetica" panose="020B0604020202020204" pitchFamily="34" charset="0"/>
              </a:rPr>
              <a:t>POURQUOI PERCEVAL  </a:t>
            </a:r>
          </a:p>
        </p:txBody>
      </p:sp>
      <p:pic>
        <p:nvPicPr>
          <p:cNvPr id="4" name="Image 3">
            <a:extLst>
              <a:ext uri="{FF2B5EF4-FFF2-40B4-BE49-F238E27FC236}">
                <a16:creationId xmlns:a16="http://schemas.microsoft.com/office/drawing/2014/main" id="{B2CCE76D-8952-4B0E-AFF4-1F6994010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685" y="5760617"/>
            <a:ext cx="2161309" cy="1080655"/>
          </a:xfrm>
          <a:prstGeom prst="rect">
            <a:avLst/>
          </a:prstGeom>
        </p:spPr>
      </p:pic>
    </p:spTree>
    <p:extLst>
      <p:ext uri="{BB962C8B-B14F-4D97-AF65-F5344CB8AC3E}">
        <p14:creationId xmlns:p14="http://schemas.microsoft.com/office/powerpoint/2010/main" val="243396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POURQUOI PERCEVAL</a:t>
            </a:r>
          </a:p>
        </p:txBody>
      </p:sp>
      <p:sp>
        <p:nvSpPr>
          <p:cNvPr id="8" name="ZoneTexte 7">
            <a:extLst>
              <a:ext uri="{FF2B5EF4-FFF2-40B4-BE49-F238E27FC236}">
                <a16:creationId xmlns:a16="http://schemas.microsoft.com/office/drawing/2014/main" id="{4BCDFE23-E882-4C5C-A1F7-35BB1BA9183F}"/>
              </a:ext>
            </a:extLst>
          </p:cNvPr>
          <p:cNvSpPr txBox="1"/>
          <p:nvPr/>
        </p:nvSpPr>
        <p:spPr>
          <a:xfrm>
            <a:off x="540000" y="1440000"/>
            <a:ext cx="8208000" cy="4524315"/>
          </a:xfrm>
          <a:prstGeom prst="rect">
            <a:avLst/>
          </a:prstGeom>
          <a:noFill/>
        </p:spPr>
        <p:txBody>
          <a:bodyPr wrap="square">
            <a:spAutoFit/>
          </a:bodyPr>
          <a:lstStyle/>
          <a:p>
            <a:r>
              <a:rPr lang="fr-FR" sz="2400" b="1" dirty="0"/>
              <a:t>Un contexte en évolution ….</a:t>
            </a:r>
          </a:p>
          <a:p>
            <a:endParaRPr lang="fr-FR" sz="2400" b="1" dirty="0"/>
          </a:p>
          <a:p>
            <a:r>
              <a:rPr lang="fr-FR" sz="2400" dirty="0"/>
              <a:t>On observe aujourd’hui une préoccupation forte, de la part des MOA et MOE, de rigueur dans les choix techniques garantissant à la fois la </a:t>
            </a:r>
            <a:r>
              <a:rPr lang="fr-FR" sz="2400" b="1" dirty="0"/>
              <a:t>maîtrise des coûts </a:t>
            </a:r>
            <a:r>
              <a:rPr lang="fr-FR" sz="2400" dirty="0"/>
              <a:t>et le </a:t>
            </a:r>
            <a:r>
              <a:rPr lang="fr-FR" sz="2400" b="1" dirty="0"/>
              <a:t>respect de l’environnement</a:t>
            </a:r>
            <a:r>
              <a:rPr lang="fr-FR" sz="2400" dirty="0"/>
              <a:t>, et ceci sur </a:t>
            </a:r>
            <a:r>
              <a:rPr lang="fr-FR" sz="2400" b="1" dirty="0"/>
              <a:t>le cycle complet de la vie de l’ouvrage</a:t>
            </a:r>
            <a:r>
              <a:rPr lang="fr-FR" sz="2400" dirty="0"/>
              <a:t>,</a:t>
            </a:r>
          </a:p>
          <a:p>
            <a:endParaRPr lang="fr-FR" sz="2400" dirty="0"/>
          </a:p>
          <a:p>
            <a:r>
              <a:rPr lang="fr-FR" sz="2400" dirty="0"/>
              <a:t> Du «</a:t>
            </a:r>
            <a:r>
              <a:rPr lang="fr-FR" sz="2400" b="1" dirty="0"/>
              <a:t> </a:t>
            </a:r>
            <a:r>
              <a:rPr lang="fr-FR" sz="2400" b="1" dirty="0">
                <a:solidFill>
                  <a:srgbClr val="FF0000"/>
                </a:solidFill>
              </a:rPr>
              <a:t>Moins-disant économique </a:t>
            </a:r>
            <a:r>
              <a:rPr lang="fr-FR" sz="2400" dirty="0"/>
              <a:t>» sur la phase «</a:t>
            </a:r>
            <a:r>
              <a:rPr lang="fr-FR" sz="2400" b="1" dirty="0"/>
              <a:t> </a:t>
            </a:r>
            <a:r>
              <a:rPr lang="fr-FR" sz="2400" b="1" dirty="0">
                <a:solidFill>
                  <a:srgbClr val="FF0000"/>
                </a:solidFill>
              </a:rPr>
              <a:t>Construction</a:t>
            </a:r>
            <a:r>
              <a:rPr lang="fr-FR" sz="2400" b="1" dirty="0"/>
              <a:t> </a:t>
            </a:r>
            <a:r>
              <a:rPr lang="fr-FR" sz="2400" dirty="0"/>
              <a:t>», </a:t>
            </a:r>
          </a:p>
          <a:p>
            <a:r>
              <a:rPr lang="fr-FR" sz="2400" dirty="0"/>
              <a:t>on évolue vers </a:t>
            </a:r>
          </a:p>
          <a:p>
            <a:r>
              <a:rPr lang="fr-FR" sz="2400" dirty="0"/>
              <a:t>le «</a:t>
            </a:r>
            <a:r>
              <a:rPr lang="fr-FR" sz="2400" b="1" dirty="0"/>
              <a:t> </a:t>
            </a:r>
            <a:r>
              <a:rPr lang="fr-FR" sz="2400" b="1" dirty="0">
                <a:solidFill>
                  <a:srgbClr val="FF0000"/>
                </a:solidFill>
              </a:rPr>
              <a:t>Mieux-disant économique et environnemental </a:t>
            </a:r>
            <a:r>
              <a:rPr lang="fr-FR" sz="2400" dirty="0"/>
              <a:t>» sur le Cycle complet « </a:t>
            </a:r>
            <a:r>
              <a:rPr lang="fr-FR" sz="2400" b="1" dirty="0">
                <a:solidFill>
                  <a:srgbClr val="FF0000"/>
                </a:solidFill>
              </a:rPr>
              <a:t>Construction + Vie en œuvre </a:t>
            </a:r>
            <a:r>
              <a:rPr lang="fr-FR" sz="2400" b="1" dirty="0"/>
              <a:t>»</a:t>
            </a:r>
          </a:p>
          <a:p>
            <a:endParaRPr lang="fr-FR" sz="2400" dirty="0"/>
          </a:p>
        </p:txBody>
      </p:sp>
    </p:spTree>
    <p:extLst>
      <p:ext uri="{BB962C8B-B14F-4D97-AF65-F5344CB8AC3E}">
        <p14:creationId xmlns:p14="http://schemas.microsoft.com/office/powerpoint/2010/main" val="367537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POURQUOI PERCEVAL</a:t>
            </a:r>
          </a:p>
        </p:txBody>
      </p:sp>
      <p:sp>
        <p:nvSpPr>
          <p:cNvPr id="8" name="ZoneTexte 7">
            <a:extLst>
              <a:ext uri="{FF2B5EF4-FFF2-40B4-BE49-F238E27FC236}">
                <a16:creationId xmlns:a16="http://schemas.microsoft.com/office/drawing/2014/main" id="{4BCDFE23-E882-4C5C-A1F7-35BB1BA9183F}"/>
              </a:ext>
            </a:extLst>
          </p:cNvPr>
          <p:cNvSpPr txBox="1"/>
          <p:nvPr/>
        </p:nvSpPr>
        <p:spPr>
          <a:xfrm>
            <a:off x="720000" y="1080000"/>
            <a:ext cx="7920000" cy="4154984"/>
          </a:xfrm>
          <a:prstGeom prst="rect">
            <a:avLst/>
          </a:prstGeom>
          <a:noFill/>
        </p:spPr>
        <p:txBody>
          <a:bodyPr wrap="square">
            <a:spAutoFit/>
          </a:bodyPr>
          <a:lstStyle/>
          <a:p>
            <a:r>
              <a:rPr lang="fr-FR" sz="2400" b="1" dirty="0"/>
              <a:t>Un contexte en évolution ….</a:t>
            </a:r>
          </a:p>
          <a:p>
            <a:endParaRPr lang="fr-FR" sz="2400" b="1" dirty="0"/>
          </a:p>
          <a:p>
            <a:r>
              <a:rPr lang="fr-FR" sz="2400" dirty="0"/>
              <a:t>Dans le cadre de l’étude d’un projet de route, de voirie ou d’aménagement urbain, il y a donc nécessité :</a:t>
            </a:r>
          </a:p>
          <a:p>
            <a:pPr marL="342900" indent="-342900">
              <a:buFont typeface="Arial" panose="020B0604020202020204" pitchFamily="34" charset="0"/>
              <a:buChar char="•"/>
            </a:pPr>
            <a:r>
              <a:rPr lang="fr-FR" sz="2400" dirty="0"/>
              <a:t>Pour le </a:t>
            </a:r>
            <a:r>
              <a:rPr lang="fr-FR" sz="2400" b="1" dirty="0">
                <a:solidFill>
                  <a:srgbClr val="FF0000"/>
                </a:solidFill>
              </a:rPr>
              <a:t>Bureau d’études </a:t>
            </a:r>
            <a:r>
              <a:rPr lang="fr-FR" sz="2400" dirty="0"/>
              <a:t>de disposer d’un </a:t>
            </a:r>
            <a:r>
              <a:rPr lang="fr-FR" sz="2400" b="1" dirty="0">
                <a:solidFill>
                  <a:srgbClr val="FF0000"/>
                </a:solidFill>
              </a:rPr>
              <a:t>outil</a:t>
            </a:r>
            <a:r>
              <a:rPr lang="fr-FR" sz="2400" b="1" dirty="0"/>
              <a:t> </a:t>
            </a:r>
            <a:r>
              <a:rPr lang="fr-FR" sz="2400" dirty="0"/>
              <a:t>permettant d’établir, sur le </a:t>
            </a:r>
            <a:r>
              <a:rPr lang="fr-FR" sz="2400" b="1" dirty="0">
                <a:solidFill>
                  <a:srgbClr val="FF0000"/>
                </a:solidFill>
              </a:rPr>
              <a:t>cycle complet</a:t>
            </a:r>
            <a:r>
              <a:rPr lang="fr-FR" sz="2400" dirty="0"/>
              <a:t>, </a:t>
            </a:r>
            <a:r>
              <a:rPr lang="fr-FR" sz="2400" b="1" dirty="0">
                <a:solidFill>
                  <a:srgbClr val="FF0000"/>
                </a:solidFill>
              </a:rPr>
              <a:t>un bilan économique et environnemental</a:t>
            </a:r>
            <a:r>
              <a:rPr lang="fr-FR" sz="2400" dirty="0">
                <a:solidFill>
                  <a:srgbClr val="FF0000"/>
                </a:solidFill>
              </a:rPr>
              <a:t> </a:t>
            </a:r>
            <a:r>
              <a:rPr lang="fr-FR" sz="2400" dirty="0"/>
              <a:t>des solutions techniques pressenties afin de justifier sa proposition finale,</a:t>
            </a:r>
          </a:p>
          <a:p>
            <a:pPr marL="342900" indent="-342900">
              <a:buFont typeface="Arial" panose="020B0604020202020204" pitchFamily="34" charset="0"/>
              <a:buChar char="•"/>
            </a:pPr>
            <a:r>
              <a:rPr lang="fr-FR" sz="2400" dirty="0"/>
              <a:t>Pour </a:t>
            </a:r>
            <a:r>
              <a:rPr lang="fr-FR" sz="2400" dirty="0">
                <a:solidFill>
                  <a:srgbClr val="FF0000"/>
                </a:solidFill>
              </a:rPr>
              <a:t>l</a:t>
            </a:r>
            <a:r>
              <a:rPr lang="fr-FR" sz="2400" b="1" dirty="0">
                <a:solidFill>
                  <a:srgbClr val="FF0000"/>
                </a:solidFill>
              </a:rPr>
              <a:t>’entreprise</a:t>
            </a:r>
            <a:r>
              <a:rPr lang="fr-FR" sz="2400" dirty="0"/>
              <a:t> de recourir à un </a:t>
            </a:r>
            <a:r>
              <a:rPr lang="fr-FR" sz="2400" b="1" dirty="0">
                <a:solidFill>
                  <a:srgbClr val="FF0000"/>
                </a:solidFill>
              </a:rPr>
              <a:t>bilan économique et environnemental sur le cycle complet </a:t>
            </a:r>
            <a:r>
              <a:rPr lang="fr-FR" sz="2400" dirty="0"/>
              <a:t>pour valoriser son offre ou justifier une variante.</a:t>
            </a:r>
          </a:p>
        </p:txBody>
      </p:sp>
    </p:spTree>
    <p:extLst>
      <p:ext uri="{BB962C8B-B14F-4D97-AF65-F5344CB8AC3E}">
        <p14:creationId xmlns:p14="http://schemas.microsoft.com/office/powerpoint/2010/main" val="184609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7" name="Text Box 2">
            <a:extLst>
              <a:ext uri="{FF2B5EF4-FFF2-40B4-BE49-F238E27FC236}">
                <a16:creationId xmlns:a16="http://schemas.microsoft.com/office/drawing/2014/main" id="{F90DF600-3045-4D3F-ACA3-77B83E9A7F2E}"/>
              </a:ext>
            </a:extLst>
          </p:cNvPr>
          <p:cNvSpPr txBox="1">
            <a:spLocks noChangeArrowheads="1"/>
          </p:cNvSpPr>
          <p:nvPr/>
        </p:nvSpPr>
        <p:spPr bwMode="auto">
          <a:xfrm>
            <a:off x="720000" y="1690688"/>
            <a:ext cx="7992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eaLnBrk="0" hangingPunct="0">
              <a:spcBef>
                <a:spcPct val="20000"/>
              </a:spcBef>
              <a:buSzPct val="75000"/>
              <a:tabLst>
                <a:tab pos="912813" algn="l"/>
                <a:tab pos="1827213" algn="l"/>
                <a:tab pos="2741613" algn="l"/>
                <a:tab pos="3656013" algn="l"/>
                <a:tab pos="4570413" algn="l"/>
                <a:tab pos="5484813" algn="l"/>
                <a:tab pos="6399213" algn="l"/>
                <a:tab pos="7313613" algn="l"/>
                <a:tab pos="8228013" algn="l"/>
                <a:tab pos="9142413" algn="l"/>
                <a:tab pos="10056813" algn="l"/>
              </a:tabLst>
              <a:defRPr sz="2600" b="1">
                <a:solidFill>
                  <a:srgbClr val="000066"/>
                </a:solidFill>
                <a:latin typeface="Arial" panose="020B0604020202020204" pitchFamily="34" charset="0"/>
              </a:defRPr>
            </a:lvl1pPr>
            <a:lvl2pPr marL="742950" indent="-285750" eaLnBrk="0" hangingPunct="0">
              <a:spcBef>
                <a:spcPct val="20000"/>
              </a:spcBef>
              <a:buSzPct val="80000"/>
              <a:buBlip>
                <a:blip r:embed="rId4"/>
              </a:buBlip>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66"/>
                </a:solidFill>
                <a:latin typeface="Arial" panose="020B0604020202020204" pitchFamily="34" charset="0"/>
              </a:defRPr>
            </a:lvl2pPr>
            <a:lvl3pPr marL="1143000" indent="-228600" eaLnBrk="0" hangingPunct="0">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66"/>
                </a:solidFill>
                <a:latin typeface="Arial" panose="020B0604020202020204" pitchFamily="34" charset="0"/>
              </a:defRPr>
            </a:lvl3pPr>
            <a:lvl4pPr marL="1600200" indent="-228600" eaLnBrk="0" hangingPunct="0">
              <a:spcBef>
                <a:spcPct val="20000"/>
              </a:spcBef>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66"/>
                </a:solidFill>
                <a:latin typeface="Arial" panose="020B0604020202020204" pitchFamily="34" charset="0"/>
              </a:defRPr>
            </a:lvl4pPr>
            <a:lvl5pPr marL="2057400" indent="-228600" eaLnBrk="0" hangingPunct="0">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66"/>
                </a:solidFill>
                <a:latin typeface="Arial" panose="020B0604020202020204" pitchFamily="34" charset="0"/>
              </a:defRPr>
            </a:lvl9pPr>
          </a:lstStyle>
          <a:p>
            <a:pPr eaLnBrk="1" hangingPunct="1">
              <a:spcBef>
                <a:spcPts val="500"/>
              </a:spcBef>
              <a:buSzPct val="60000"/>
            </a:pPr>
            <a:r>
              <a:rPr lang="fr-FR" altLang="fr-FR" sz="2400" dirty="0">
                <a:solidFill>
                  <a:srgbClr val="000000"/>
                </a:solidFill>
                <a:latin typeface="+mn-lt"/>
                <a:cs typeface="Arial Unicode MS" charset="0"/>
              </a:rPr>
              <a:t>Or, les outils d’évaluation existants ne répondent pas à tous les objectifs précités …. En effet:</a:t>
            </a:r>
          </a:p>
          <a:p>
            <a:pPr marL="344487" indent="-342900" eaLnBrk="1" hangingPunct="1">
              <a:spcBef>
                <a:spcPts val="500"/>
              </a:spcBef>
              <a:buSzPct val="100000"/>
              <a:buFont typeface="Arial" panose="020B0604020202020204" pitchFamily="34" charset="0"/>
              <a:buChar char="•"/>
            </a:pPr>
            <a:r>
              <a:rPr lang="fr-FR" altLang="fr-FR" sz="2400" b="0" dirty="0">
                <a:solidFill>
                  <a:srgbClr val="000000"/>
                </a:solidFill>
                <a:latin typeface="+mn-lt"/>
                <a:cs typeface="Arial Unicode MS" charset="0"/>
              </a:rPr>
              <a:t> </a:t>
            </a:r>
            <a:r>
              <a:rPr lang="fr-FR" altLang="fr-FR" sz="2400" dirty="0">
                <a:solidFill>
                  <a:srgbClr val="000000"/>
                </a:solidFill>
                <a:latin typeface="+mn-lt"/>
                <a:cs typeface="Arial Unicode MS" charset="0"/>
              </a:rPr>
              <a:t>Le logiciel ECORCE</a:t>
            </a:r>
            <a:r>
              <a:rPr lang="fr-FR" altLang="fr-FR" sz="2400" b="0" dirty="0">
                <a:solidFill>
                  <a:srgbClr val="000000"/>
                </a:solidFill>
                <a:latin typeface="+mn-lt"/>
                <a:cs typeface="Arial Unicode MS" charset="0"/>
              </a:rPr>
              <a:t>: Cycle complet; Environnement; </a:t>
            </a:r>
          </a:p>
          <a:p>
            <a:pPr marL="344487" indent="-342900" eaLnBrk="1" hangingPunct="1">
              <a:spcBef>
                <a:spcPts val="500"/>
              </a:spcBef>
              <a:buSzPct val="100000"/>
              <a:buFont typeface="Arial" panose="020B0604020202020204" pitchFamily="34" charset="0"/>
              <a:buChar char="•"/>
            </a:pPr>
            <a:r>
              <a:rPr lang="fr-FR" altLang="fr-FR" sz="2400" b="0" dirty="0">
                <a:solidFill>
                  <a:srgbClr val="000000"/>
                </a:solidFill>
                <a:latin typeface="+mn-lt"/>
                <a:cs typeface="Arial Unicode MS" charset="0"/>
              </a:rPr>
              <a:t> </a:t>
            </a:r>
            <a:r>
              <a:rPr lang="fr-FR" altLang="fr-FR" sz="2400" dirty="0">
                <a:solidFill>
                  <a:srgbClr val="000000"/>
                </a:solidFill>
                <a:latin typeface="+mn-lt"/>
                <a:cs typeface="Arial Unicode MS" charset="0"/>
              </a:rPr>
              <a:t>Le logiciel SEVE</a:t>
            </a:r>
            <a:r>
              <a:rPr lang="fr-FR" altLang="fr-FR" sz="2400" b="0" dirty="0">
                <a:solidFill>
                  <a:srgbClr val="000000"/>
                </a:solidFill>
                <a:latin typeface="+mn-lt"/>
                <a:cs typeface="Arial Unicode MS" charset="0"/>
              </a:rPr>
              <a:t>: Cycle construction; Environnement.</a:t>
            </a:r>
          </a:p>
          <a:p>
            <a:pPr marL="1587" indent="0" eaLnBrk="1" hangingPunct="1">
              <a:spcBef>
                <a:spcPts val="500"/>
              </a:spcBef>
              <a:buSzPct val="100000"/>
            </a:pPr>
            <a:r>
              <a:rPr lang="fr-FR" altLang="fr-FR" sz="2400" dirty="0">
                <a:solidFill>
                  <a:srgbClr val="FF0000"/>
                </a:solidFill>
                <a:latin typeface="+mn-lt"/>
                <a:cs typeface="Arial Unicode MS" charset="0"/>
              </a:rPr>
              <a:t>Les deux comparateurs ne traitant pas l’aspect économique. </a:t>
            </a:r>
          </a:p>
        </p:txBody>
      </p:sp>
      <p:sp>
        <p:nvSpPr>
          <p:cNvPr id="8" name="Text Box 1">
            <a:extLst>
              <a:ext uri="{FF2B5EF4-FFF2-40B4-BE49-F238E27FC236}">
                <a16:creationId xmlns:a16="http://schemas.microsoft.com/office/drawing/2014/main" id="{14C56D94-1036-4598-BE20-CC0E7D7F4E10}"/>
              </a:ext>
            </a:extLst>
          </p:cNvPr>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POURQUOI PERCEVAL</a:t>
            </a:r>
          </a:p>
        </p:txBody>
      </p:sp>
    </p:spTree>
    <p:extLst>
      <p:ext uri="{BB962C8B-B14F-4D97-AF65-F5344CB8AC3E}">
        <p14:creationId xmlns:p14="http://schemas.microsoft.com/office/powerpoint/2010/main" val="330008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Connecteur droit 9"/>
          <p:cNvCxnSpPr>
            <a:cxnSpLocks/>
          </p:cNvCxnSpPr>
          <p:nvPr/>
        </p:nvCxnSpPr>
        <p:spPr>
          <a:xfrm>
            <a:off x="488810" y="6421437"/>
            <a:ext cx="6421875"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3" name="Rectangle 1"/>
          <p:cNvSpPr>
            <a:spLocks noChangeArrowheads="1"/>
          </p:cNvSpPr>
          <p:nvPr/>
        </p:nvSpPr>
        <p:spPr bwMode="auto">
          <a:xfrm>
            <a:off x="791580" y="2348880"/>
            <a:ext cx="7560840" cy="138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81B93E"/>
                </a:solidFill>
                <a:latin typeface="+mj-lt"/>
                <a:cs typeface="Helvetica" panose="020B0604020202020204" pitchFamily="34" charset="0"/>
              </a:rPr>
              <a:t>PRÉSENTATION PERCEVAL  </a:t>
            </a:r>
          </a:p>
        </p:txBody>
      </p:sp>
      <p:pic>
        <p:nvPicPr>
          <p:cNvPr id="4" name="Image 3">
            <a:extLst>
              <a:ext uri="{FF2B5EF4-FFF2-40B4-BE49-F238E27FC236}">
                <a16:creationId xmlns:a16="http://schemas.microsoft.com/office/drawing/2014/main" id="{B2CCE76D-8952-4B0E-AFF4-1F6994010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685" y="5760617"/>
            <a:ext cx="2161309" cy="1080655"/>
          </a:xfrm>
          <a:prstGeom prst="rect">
            <a:avLst/>
          </a:prstGeom>
        </p:spPr>
      </p:pic>
    </p:spTree>
    <p:extLst>
      <p:ext uri="{BB962C8B-B14F-4D97-AF65-F5344CB8AC3E}">
        <p14:creationId xmlns:p14="http://schemas.microsoft.com/office/powerpoint/2010/main" val="341882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a:t>
            </a:r>
          </a:p>
        </p:txBody>
      </p:sp>
      <p:sp>
        <p:nvSpPr>
          <p:cNvPr id="8" name="ZoneTexte 7">
            <a:extLst>
              <a:ext uri="{FF2B5EF4-FFF2-40B4-BE49-F238E27FC236}">
                <a16:creationId xmlns:a16="http://schemas.microsoft.com/office/drawing/2014/main" id="{4BCDFE23-E882-4C5C-A1F7-35BB1BA9183F}"/>
              </a:ext>
            </a:extLst>
          </p:cNvPr>
          <p:cNvSpPr txBox="1"/>
          <p:nvPr/>
        </p:nvSpPr>
        <p:spPr>
          <a:xfrm>
            <a:off x="720000" y="1440000"/>
            <a:ext cx="7920000" cy="4524315"/>
          </a:xfrm>
          <a:prstGeom prst="rect">
            <a:avLst/>
          </a:prstGeom>
          <a:noFill/>
        </p:spPr>
        <p:txBody>
          <a:bodyPr wrap="square">
            <a:spAutoFit/>
          </a:bodyPr>
          <a:lstStyle/>
          <a:p>
            <a:r>
              <a:rPr lang="fr-FR" sz="2400" dirty="0"/>
              <a:t>PERCEVAL est un </a:t>
            </a:r>
            <a:r>
              <a:rPr lang="fr-FR" sz="2400" b="1" dirty="0">
                <a:solidFill>
                  <a:srgbClr val="FF0000"/>
                </a:solidFill>
              </a:rPr>
              <a:t>logiciel de calcul</a:t>
            </a:r>
            <a:r>
              <a:rPr lang="fr-FR" sz="2400" dirty="0"/>
              <a:t>, conçu spécialement pour la route en béton (chaussées, aménagement routier et ouvrages annexes). </a:t>
            </a:r>
          </a:p>
          <a:p>
            <a:r>
              <a:rPr lang="fr-FR" sz="2400" dirty="0"/>
              <a:t>Il permet d’effectuer sur </a:t>
            </a:r>
            <a:r>
              <a:rPr lang="fr-FR" sz="2400" b="1" dirty="0">
                <a:solidFill>
                  <a:srgbClr val="FF0000"/>
                </a:solidFill>
              </a:rPr>
              <a:t>le cycle de vie complet </a:t>
            </a:r>
            <a:r>
              <a:rPr lang="fr-FR" sz="2400" dirty="0"/>
              <a:t>(phase construction + phase entretien) une </a:t>
            </a:r>
            <a:r>
              <a:rPr lang="fr-FR" sz="2400" b="1" dirty="0">
                <a:solidFill>
                  <a:srgbClr val="FF0000"/>
                </a:solidFill>
              </a:rPr>
              <a:t>évaluation</a:t>
            </a:r>
            <a:r>
              <a:rPr lang="fr-FR" sz="2400" dirty="0"/>
              <a:t> et/ou une </a:t>
            </a:r>
            <a:r>
              <a:rPr lang="fr-FR" sz="2400" b="1" dirty="0">
                <a:solidFill>
                  <a:srgbClr val="FF0000"/>
                </a:solidFill>
              </a:rPr>
              <a:t>comparaison économique et environnementale </a:t>
            </a:r>
            <a:r>
              <a:rPr lang="fr-FR" sz="2400" dirty="0"/>
              <a:t>entre:</a:t>
            </a:r>
          </a:p>
          <a:p>
            <a:pPr marL="342900" indent="-342900">
              <a:buFont typeface="Arial" panose="020B0604020202020204" pitchFamily="34" charset="0"/>
              <a:buChar char="•"/>
            </a:pPr>
            <a:r>
              <a:rPr lang="fr-FR" sz="2400" dirty="0"/>
              <a:t>Une structure routière en béton et une structure en matériau bitumineux,</a:t>
            </a:r>
          </a:p>
          <a:p>
            <a:pPr marL="342900" indent="-342900">
              <a:buFont typeface="Arial" panose="020B0604020202020204" pitchFamily="34" charset="0"/>
              <a:buChar char="•"/>
            </a:pPr>
            <a:r>
              <a:rPr lang="fr-FR" sz="2400" dirty="0"/>
              <a:t>Un dispositif de retenue en béton et une glissière en métal,</a:t>
            </a:r>
          </a:p>
          <a:p>
            <a:pPr marL="342900" indent="-342900">
              <a:buFont typeface="Arial" panose="020B0604020202020204" pitchFamily="34" charset="0"/>
              <a:buChar char="•"/>
            </a:pPr>
            <a:r>
              <a:rPr lang="fr-FR" sz="2400" dirty="0"/>
              <a:t>Un ouvrage d’assainissement en béton et un dispositif alternatif.</a:t>
            </a:r>
          </a:p>
          <a:p>
            <a:endParaRPr lang="fr-FR" sz="2400" dirty="0"/>
          </a:p>
        </p:txBody>
      </p:sp>
    </p:spTree>
    <p:extLst>
      <p:ext uri="{BB962C8B-B14F-4D97-AF65-F5344CB8AC3E}">
        <p14:creationId xmlns:p14="http://schemas.microsoft.com/office/powerpoint/2010/main" val="17979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53615">
            <a:off x="280630" y="299114"/>
            <a:ext cx="639088" cy="431013"/>
          </a:xfrm>
          <a:prstGeom prst="rect">
            <a:avLst/>
          </a:prstGeom>
        </p:spPr>
      </p:pic>
      <p:cxnSp>
        <p:nvCxnSpPr>
          <p:cNvPr id="12" name="Connecteur droit 11"/>
          <p:cNvCxnSpPr>
            <a:cxnSpLocks/>
          </p:cNvCxnSpPr>
          <p:nvPr/>
        </p:nvCxnSpPr>
        <p:spPr>
          <a:xfrm>
            <a:off x="488810" y="6421437"/>
            <a:ext cx="8655190" cy="22314"/>
          </a:xfrm>
          <a:prstGeom prst="line">
            <a:avLst/>
          </a:prstGeom>
          <a:ln w="19050">
            <a:solidFill>
              <a:srgbClr val="77268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007" y="6176994"/>
            <a:ext cx="395536" cy="266757"/>
          </a:xfrm>
          <a:prstGeom prst="rect">
            <a:avLst/>
          </a:prstGeom>
        </p:spPr>
      </p:pic>
      <p:sp>
        <p:nvSpPr>
          <p:cNvPr id="11" name="Text Box 1"/>
          <p:cNvSpPr txBox="1">
            <a:spLocks noChangeArrowheads="1"/>
          </p:cNvSpPr>
          <p:nvPr/>
        </p:nvSpPr>
        <p:spPr bwMode="auto">
          <a:xfrm>
            <a:off x="762000" y="116632"/>
            <a:ext cx="813108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fr-FR" altLang="fr-FR" sz="3600" b="1" dirty="0">
                <a:solidFill>
                  <a:srgbClr val="772681"/>
                </a:solidFill>
                <a:latin typeface="Helvetica" panose="020B0604020202020204" pitchFamily="34" charset="0"/>
                <a:cs typeface="Helvetica" panose="020B0604020202020204" pitchFamily="34" charset="0"/>
              </a:rPr>
              <a:t>PERCEVAL: LES 7 MODULES</a:t>
            </a:r>
          </a:p>
        </p:txBody>
      </p:sp>
      <p:pic>
        <p:nvPicPr>
          <p:cNvPr id="5" name="Image 4">
            <a:extLst>
              <a:ext uri="{FF2B5EF4-FFF2-40B4-BE49-F238E27FC236}">
                <a16:creationId xmlns:a16="http://schemas.microsoft.com/office/drawing/2014/main" id="{9EAF6962-96D7-40FA-8076-9EA8E174A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1260000"/>
            <a:ext cx="8280000" cy="3948514"/>
          </a:xfrm>
          <a:prstGeom prst="rect">
            <a:avLst/>
          </a:prstGeom>
        </p:spPr>
      </p:pic>
      <p:sp>
        <p:nvSpPr>
          <p:cNvPr id="2" name="Ellipse 1">
            <a:extLst>
              <a:ext uri="{FF2B5EF4-FFF2-40B4-BE49-F238E27FC236}">
                <a16:creationId xmlns:a16="http://schemas.microsoft.com/office/drawing/2014/main" id="{2A43FE33-1723-4761-8C26-CDD87E261315}"/>
              </a:ext>
            </a:extLst>
          </p:cNvPr>
          <p:cNvSpPr/>
          <p:nvPr/>
        </p:nvSpPr>
        <p:spPr>
          <a:xfrm>
            <a:off x="2843808" y="1524815"/>
            <a:ext cx="5832648" cy="536033"/>
          </a:xfrm>
          <a:prstGeom prst="ellipse">
            <a:avLst/>
          </a:prstGeom>
          <a:solidFill>
            <a:srgbClr val="2A94A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C6DA8DB7-068E-47E8-8598-740633CF9880}"/>
              </a:ext>
            </a:extLst>
          </p:cNvPr>
          <p:cNvSpPr/>
          <p:nvPr/>
        </p:nvSpPr>
        <p:spPr>
          <a:xfrm>
            <a:off x="2843808" y="1412628"/>
            <a:ext cx="5904656" cy="648220"/>
          </a:xfrm>
          <a:prstGeom prst="roundRect">
            <a:avLst/>
          </a:prstGeom>
          <a:solidFill>
            <a:srgbClr val="2A94AB">
              <a:alpha val="12000"/>
            </a:srgbClr>
          </a:solidFill>
          <a:ln w="127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7A7E9C4-9CFC-4061-9077-569B1D6814E5}"/>
              </a:ext>
            </a:extLst>
          </p:cNvPr>
          <p:cNvSpPr/>
          <p:nvPr/>
        </p:nvSpPr>
        <p:spPr>
          <a:xfrm>
            <a:off x="2843808" y="2708920"/>
            <a:ext cx="5904656" cy="564851"/>
          </a:xfrm>
          <a:prstGeom prst="roundRect">
            <a:avLst/>
          </a:prstGeom>
          <a:solidFill>
            <a:schemeClr val="bg1">
              <a:lumMod val="85000"/>
              <a:alpha val="12000"/>
            </a:schemeClr>
          </a:solidFill>
          <a:ln w="127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F6A95594-9B41-4642-9AC3-16048EA006FF}"/>
              </a:ext>
            </a:extLst>
          </p:cNvPr>
          <p:cNvSpPr/>
          <p:nvPr/>
        </p:nvSpPr>
        <p:spPr>
          <a:xfrm>
            <a:off x="2843808" y="3933056"/>
            <a:ext cx="5904656" cy="553638"/>
          </a:xfrm>
          <a:prstGeom prst="roundRect">
            <a:avLst/>
          </a:prstGeom>
          <a:solidFill>
            <a:srgbClr val="2A94A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8C2A6F36-6E61-4FC7-8053-7F91F1E22C01}"/>
              </a:ext>
            </a:extLst>
          </p:cNvPr>
          <p:cNvSpPr/>
          <p:nvPr/>
        </p:nvSpPr>
        <p:spPr>
          <a:xfrm>
            <a:off x="2843807" y="3861048"/>
            <a:ext cx="5904656" cy="564852"/>
          </a:xfrm>
          <a:prstGeom prst="roundRect">
            <a:avLst/>
          </a:prstGeom>
          <a:solidFill>
            <a:schemeClr val="bg1">
              <a:lumMod val="85000"/>
              <a:alpha val="12000"/>
            </a:schemeClr>
          </a:solidFill>
          <a:ln w="127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04119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A94AB">
            <a:alpha val="12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55BB4972FC14D92BD4F2061BB44CE" ma:contentTypeVersion="10" ma:contentTypeDescription="Crée un document." ma:contentTypeScope="" ma:versionID="c852710f1d60d54a79a812797d2129fe">
  <xsd:schema xmlns:xsd="http://www.w3.org/2001/XMLSchema" xmlns:xs="http://www.w3.org/2001/XMLSchema" xmlns:p="http://schemas.microsoft.com/office/2006/metadata/properties" xmlns:ns2="9cbe57e5-506e-44ea-b887-8d2af32d67c7" xmlns:ns3="349a342f-f6ad-4b43-8504-d32043ce3578" targetNamespace="http://schemas.microsoft.com/office/2006/metadata/properties" ma:root="true" ma:fieldsID="165fcf06bb20e2ee3e2e06e6412c2e91" ns2:_="" ns3:_="">
    <xsd:import namespace="9cbe57e5-506e-44ea-b887-8d2af32d67c7"/>
    <xsd:import namespace="349a342f-f6ad-4b43-8504-d32043ce35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e57e5-506e-44ea-b887-8d2af32d6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9a342f-f6ad-4b43-8504-d32043ce3578"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C26DF-5ABE-4558-B836-8EA809E5D367}"/>
</file>

<file path=customXml/itemProps2.xml><?xml version="1.0" encoding="utf-8"?>
<ds:datastoreItem xmlns:ds="http://schemas.openxmlformats.org/officeDocument/2006/customXml" ds:itemID="{4040108F-F3AA-4757-BC94-8C7BEF0093BB}"/>
</file>

<file path=customXml/itemProps3.xml><?xml version="1.0" encoding="utf-8"?>
<ds:datastoreItem xmlns:ds="http://schemas.openxmlformats.org/officeDocument/2006/customXml" ds:itemID="{36EB3D51-890F-40EA-882C-5768095521AE}"/>
</file>

<file path=docProps/app.xml><?xml version="1.0" encoding="utf-8"?>
<Properties xmlns="http://schemas.openxmlformats.org/officeDocument/2006/extended-properties" xmlns:vt="http://schemas.openxmlformats.org/officeDocument/2006/docPropsVTypes">
  <TotalTime>5295</TotalTime>
  <Words>1084</Words>
  <Application>Microsoft Office PowerPoint</Application>
  <PresentationFormat>Affichage à l'écran (4:3)</PresentationFormat>
  <Paragraphs>136</Paragraphs>
  <Slides>26</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Corbel</vt:lpstr>
      <vt:lpstr>Helvetica</vt:lpstr>
      <vt:lpstr>Times New Roman</vt:lpstr>
      <vt:lpstr>Thème Office</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COUPE EN TRAVERS-TYPE D’UNE CHAUSSÉE ROUTIÈRE  EN BÉTON AVEC FONDATION</vt:lpstr>
      <vt:lpstr>COUPE EN TRAVERS-TYPE D’UNE CHAUSSÉE ROUTIÈRE AVEC UNE COUCHE DE SURFACE BITUMINEUSE</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Joseph ABDO JA-CONSULTING</dc:creator>
  <cp:lastModifiedBy>joseph ABDO</cp:lastModifiedBy>
  <cp:revision>298</cp:revision>
  <cp:lastPrinted>2015-08-06T12:35:31Z</cp:lastPrinted>
  <dcterms:created xsi:type="dcterms:W3CDTF">2015-07-01T12:40:05Z</dcterms:created>
  <dcterms:modified xsi:type="dcterms:W3CDTF">2021-03-16T10:50:20Z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0x0101007CF55BB4972FC14D92BD4F2061BB44CE</vt:lpwstr>
  </property>
</Properties>
</file>