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0" r:id="rId3"/>
    <p:sldId id="425" r:id="rId4"/>
    <p:sldId id="426" r:id="rId5"/>
    <p:sldId id="356" r:id="rId6"/>
    <p:sldId id="415" r:id="rId7"/>
    <p:sldId id="417" r:id="rId8"/>
    <p:sldId id="418" r:id="rId9"/>
    <p:sldId id="419" r:id="rId10"/>
    <p:sldId id="421" r:id="rId11"/>
    <p:sldId id="420" r:id="rId12"/>
    <p:sldId id="422" r:id="rId13"/>
    <p:sldId id="423" r:id="rId14"/>
    <p:sldId id="424" r:id="rId15"/>
  </p:sldIdLst>
  <p:sldSz cx="9144000" cy="5715000" type="screen16x1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oit DASSONVILLE" initials="BD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4B7"/>
    <a:srgbClr val="232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75"/>
    <p:restoredTop sz="96344"/>
  </p:normalViewPr>
  <p:slideViewPr>
    <p:cSldViewPr snapToGrid="0">
      <p:cViewPr>
        <p:scale>
          <a:sx n="88" d="100"/>
          <a:sy n="88" d="100"/>
        </p:scale>
        <p:origin x="-978" y="-4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352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4171B7-B035-414D-8DDF-EE193A25DB1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03C73E9-1D84-4462-86A1-B9043AADB6A0}">
      <dgm:prSet phldrT="[Texte]" custT="1"/>
      <dgm:spPr>
        <a:solidFill>
          <a:srgbClr val="3B84B7"/>
        </a:solidFill>
      </dgm:spPr>
      <dgm:t>
        <a:bodyPr/>
        <a:lstStyle/>
        <a:p>
          <a:pPr marL="0" indent="0">
            <a:tabLst>
              <a:tab pos="4840288" algn="r"/>
            </a:tabLst>
          </a:pPr>
          <a:r>
            <a:rPr lang="fr-FR" sz="1400" dirty="0"/>
            <a:t>Le contexte de la Réglementation Environnementale 2020 (RE 2020)</a:t>
          </a:r>
        </a:p>
      </dgm:t>
    </dgm:pt>
    <dgm:pt modelId="{EEA281A7-4985-4F72-9F35-21C23D7F9087}" type="parTrans" cxnId="{000D4CEB-567B-46F0-9C5B-8EF2A60A6880}">
      <dgm:prSet/>
      <dgm:spPr/>
      <dgm:t>
        <a:bodyPr/>
        <a:lstStyle/>
        <a:p>
          <a:endParaRPr lang="fr-FR" sz="1400"/>
        </a:p>
      </dgm:t>
    </dgm:pt>
    <dgm:pt modelId="{8269149C-58DB-4A56-A386-94F2E47ACFA0}" type="sibTrans" cxnId="{000D4CEB-567B-46F0-9C5B-8EF2A60A6880}">
      <dgm:prSet/>
      <dgm:spPr/>
      <dgm:t>
        <a:bodyPr/>
        <a:lstStyle/>
        <a:p>
          <a:endParaRPr lang="fr-FR" sz="1400"/>
        </a:p>
      </dgm:t>
    </dgm:pt>
    <dgm:pt modelId="{59B36608-AEA6-4EA2-9418-9868B455AAB0}">
      <dgm:prSet custT="1"/>
      <dgm:spPr>
        <a:solidFill>
          <a:srgbClr val="3B84B7"/>
        </a:solidFill>
      </dgm:spPr>
      <dgm:t>
        <a:bodyPr/>
        <a:lstStyle/>
        <a:p>
          <a:pPr marL="0" indent="0">
            <a:tabLst>
              <a:tab pos="4840288" algn="r"/>
            </a:tabLst>
          </a:pPr>
          <a:r>
            <a:rPr lang="fr-FR" sz="1400" dirty="0"/>
            <a:t>Les objectifs du du Guide Environnemental du Gros Œuvre (GEGO)</a:t>
          </a:r>
        </a:p>
      </dgm:t>
    </dgm:pt>
    <dgm:pt modelId="{87209D1A-242A-4531-919E-97FB44542637}" type="parTrans" cxnId="{DB7B6E0B-58A9-40D1-9C1D-0EE2CE54B095}">
      <dgm:prSet/>
      <dgm:spPr/>
      <dgm:t>
        <a:bodyPr/>
        <a:lstStyle/>
        <a:p>
          <a:endParaRPr lang="fr-FR" sz="1400"/>
        </a:p>
      </dgm:t>
    </dgm:pt>
    <dgm:pt modelId="{0F2B640D-B036-4E18-8237-9339C4B71483}" type="sibTrans" cxnId="{DB7B6E0B-58A9-40D1-9C1D-0EE2CE54B095}">
      <dgm:prSet/>
      <dgm:spPr/>
      <dgm:t>
        <a:bodyPr/>
        <a:lstStyle/>
        <a:p>
          <a:endParaRPr lang="fr-FR" sz="1400"/>
        </a:p>
      </dgm:t>
    </dgm:pt>
    <dgm:pt modelId="{CED38FBD-0843-C541-9E13-E9ABCA59ABBD}">
      <dgm:prSet custT="1"/>
      <dgm:spPr>
        <a:solidFill>
          <a:srgbClr val="3B84B7"/>
        </a:solidFill>
      </dgm:spPr>
      <dgm:t>
        <a:bodyPr/>
        <a:lstStyle/>
        <a:p>
          <a:r>
            <a:rPr lang="fr-FR" sz="1400" dirty="0"/>
            <a:t>Principes de fonctionnement &amp; prise en main</a:t>
          </a:r>
        </a:p>
      </dgm:t>
    </dgm:pt>
    <dgm:pt modelId="{27CB432B-BECE-E743-921F-53BC2F1D3C52}" type="parTrans" cxnId="{73F72EE3-3A9D-B941-904B-A85CF09E0D1B}">
      <dgm:prSet/>
      <dgm:spPr/>
      <dgm:t>
        <a:bodyPr/>
        <a:lstStyle/>
        <a:p>
          <a:endParaRPr lang="fr-FR" sz="1400"/>
        </a:p>
      </dgm:t>
    </dgm:pt>
    <dgm:pt modelId="{8B22BEF5-95DC-7149-8114-66274F78DD30}" type="sibTrans" cxnId="{73F72EE3-3A9D-B941-904B-A85CF09E0D1B}">
      <dgm:prSet/>
      <dgm:spPr/>
      <dgm:t>
        <a:bodyPr/>
        <a:lstStyle/>
        <a:p>
          <a:endParaRPr lang="fr-FR" sz="1400"/>
        </a:p>
      </dgm:t>
    </dgm:pt>
    <dgm:pt modelId="{E8FFE6EC-993F-1D4A-8E18-BAA9FE9DC2B9}">
      <dgm:prSet custT="1"/>
      <dgm:spPr>
        <a:solidFill>
          <a:srgbClr val="3B84B7"/>
        </a:solidFill>
      </dgm:spPr>
      <dgm:t>
        <a:bodyPr/>
        <a:lstStyle/>
        <a:p>
          <a:r>
            <a:rPr lang="fr-FR" sz="1400" dirty="0"/>
            <a:t>La démo en ligne</a:t>
          </a:r>
        </a:p>
      </dgm:t>
    </dgm:pt>
    <dgm:pt modelId="{530EA4AE-0BED-2749-BC57-75813C8FB7BC}" type="parTrans" cxnId="{7E1A68B1-4045-6842-9425-351A832CC93D}">
      <dgm:prSet/>
      <dgm:spPr/>
      <dgm:t>
        <a:bodyPr/>
        <a:lstStyle/>
        <a:p>
          <a:endParaRPr lang="fr-FR" sz="1400"/>
        </a:p>
      </dgm:t>
    </dgm:pt>
    <dgm:pt modelId="{BD224AC1-E25C-8648-AFD1-426A2D1DC300}" type="sibTrans" cxnId="{7E1A68B1-4045-6842-9425-351A832CC93D}">
      <dgm:prSet/>
      <dgm:spPr/>
      <dgm:t>
        <a:bodyPr/>
        <a:lstStyle/>
        <a:p>
          <a:endParaRPr lang="fr-FR" sz="1400"/>
        </a:p>
      </dgm:t>
    </dgm:pt>
    <dgm:pt modelId="{1E2BAE39-9797-C841-9DB9-26A6124C8B47}">
      <dgm:prSet custT="1"/>
      <dgm:spPr>
        <a:solidFill>
          <a:srgbClr val="3B84B7"/>
        </a:solidFill>
      </dgm:spPr>
      <dgm:t>
        <a:bodyPr/>
        <a:lstStyle/>
        <a:p>
          <a:r>
            <a:rPr lang="fr-FR" sz="1400" dirty="0"/>
            <a:t>Où trouver le Guide Environnemental du Gros Œuvre (GEGO) ?</a:t>
          </a:r>
        </a:p>
      </dgm:t>
    </dgm:pt>
    <dgm:pt modelId="{3C46022F-F709-B744-9DCD-406B98E4E337}" type="parTrans" cxnId="{30517E5C-F179-8246-9FAD-F6168DD4FF94}">
      <dgm:prSet/>
      <dgm:spPr/>
      <dgm:t>
        <a:bodyPr/>
        <a:lstStyle/>
        <a:p>
          <a:endParaRPr lang="fr-FR" sz="1400"/>
        </a:p>
      </dgm:t>
    </dgm:pt>
    <dgm:pt modelId="{475AB486-AC33-BB4C-9281-F237B4BC6C3B}" type="sibTrans" cxnId="{30517E5C-F179-8246-9FAD-F6168DD4FF94}">
      <dgm:prSet/>
      <dgm:spPr/>
      <dgm:t>
        <a:bodyPr/>
        <a:lstStyle/>
        <a:p>
          <a:endParaRPr lang="fr-FR" sz="1400"/>
        </a:p>
      </dgm:t>
    </dgm:pt>
    <dgm:pt modelId="{7FDE210B-91FD-1344-B5D2-A6F9BAED9A0A}">
      <dgm:prSet phldrT="[Texte]" custT="1"/>
      <dgm:spPr>
        <a:solidFill>
          <a:srgbClr val="3B84B7"/>
        </a:solidFill>
      </dgm:spPr>
      <dgm:t>
        <a:bodyPr/>
        <a:lstStyle/>
        <a:p>
          <a:pPr marL="0" indent="0">
            <a:tabLst>
              <a:tab pos="4840288" algn="r"/>
            </a:tabLst>
          </a:pPr>
          <a:r>
            <a:rPr lang="fr-FR" sz="1400" dirty="0"/>
            <a:t>Le développement du Guide Environnemental du Gros Œuvre (GEGO)</a:t>
          </a:r>
        </a:p>
      </dgm:t>
    </dgm:pt>
    <dgm:pt modelId="{43F3B6F1-D10C-C14A-9A81-9415A26BAC9B}" type="parTrans" cxnId="{CC7214DA-AAB1-2446-B3F9-C6F136315FBF}">
      <dgm:prSet/>
      <dgm:spPr/>
      <dgm:t>
        <a:bodyPr/>
        <a:lstStyle/>
        <a:p>
          <a:endParaRPr lang="fr-FR"/>
        </a:p>
      </dgm:t>
    </dgm:pt>
    <dgm:pt modelId="{54DED4DE-F4A4-F546-9B54-27F4EE5E4B86}" type="sibTrans" cxnId="{CC7214DA-AAB1-2446-B3F9-C6F136315FBF}">
      <dgm:prSet/>
      <dgm:spPr/>
      <dgm:t>
        <a:bodyPr/>
        <a:lstStyle/>
        <a:p>
          <a:endParaRPr lang="fr-FR"/>
        </a:p>
      </dgm:t>
    </dgm:pt>
    <dgm:pt modelId="{6181C3D5-9CDC-490E-AEFB-6E4258D7CE91}" type="pres">
      <dgm:prSet presAssocID="{294171B7-B035-414D-8DDF-EE193A25DB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8CCA10B-A988-4F30-9FD0-89423DD6F2AB}" type="pres">
      <dgm:prSet presAssocID="{D03C73E9-1D84-4462-86A1-B9043AADB6A0}" presName="parentLin" presStyleCnt="0"/>
      <dgm:spPr/>
    </dgm:pt>
    <dgm:pt modelId="{C62817B1-E6D2-42F8-A5C1-978D1F696C3A}" type="pres">
      <dgm:prSet presAssocID="{D03C73E9-1D84-4462-86A1-B9043AADB6A0}" presName="parentLeftMargin" presStyleLbl="node1" presStyleIdx="0" presStyleCnt="6"/>
      <dgm:spPr/>
      <dgm:t>
        <a:bodyPr/>
        <a:lstStyle/>
        <a:p>
          <a:endParaRPr lang="fr-FR"/>
        </a:p>
      </dgm:t>
    </dgm:pt>
    <dgm:pt modelId="{6A6DB89F-EBBC-425C-B79E-30EF8CAF1D1A}" type="pres">
      <dgm:prSet presAssocID="{D03C73E9-1D84-4462-86A1-B9043AADB6A0}" presName="parentText" presStyleLbl="node1" presStyleIdx="0" presStyleCnt="6" custScaleX="12919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4057AF-90DA-4304-B495-9A812EECCC7D}" type="pres">
      <dgm:prSet presAssocID="{D03C73E9-1D84-4462-86A1-B9043AADB6A0}" presName="negativeSpace" presStyleCnt="0"/>
      <dgm:spPr/>
    </dgm:pt>
    <dgm:pt modelId="{6FECBE89-B3BD-408F-A862-63E81CA9299C}" type="pres">
      <dgm:prSet presAssocID="{D03C73E9-1D84-4462-86A1-B9043AADB6A0}" presName="childText" presStyleLbl="conFgAcc1" presStyleIdx="0" presStyleCnt="6">
        <dgm:presLayoutVars>
          <dgm:bulletEnabled val="1"/>
        </dgm:presLayoutVars>
      </dgm:prSet>
      <dgm:spPr/>
    </dgm:pt>
    <dgm:pt modelId="{83376EA6-EA1A-459D-B0F6-2B1351460248}" type="pres">
      <dgm:prSet presAssocID="{8269149C-58DB-4A56-A386-94F2E47ACFA0}" presName="spaceBetweenRectangles" presStyleCnt="0"/>
      <dgm:spPr/>
    </dgm:pt>
    <dgm:pt modelId="{7BE5C2EA-4BD2-DC45-AE6E-B8CC75EA272D}" type="pres">
      <dgm:prSet presAssocID="{7FDE210B-91FD-1344-B5D2-A6F9BAED9A0A}" presName="parentLin" presStyleCnt="0"/>
      <dgm:spPr/>
    </dgm:pt>
    <dgm:pt modelId="{62C47DAA-8F3F-B344-A95B-DFC2AEF46E19}" type="pres">
      <dgm:prSet presAssocID="{7FDE210B-91FD-1344-B5D2-A6F9BAED9A0A}" presName="parentLeftMargin" presStyleLbl="node1" presStyleIdx="0" presStyleCnt="6"/>
      <dgm:spPr/>
      <dgm:t>
        <a:bodyPr/>
        <a:lstStyle/>
        <a:p>
          <a:endParaRPr lang="fr-FR"/>
        </a:p>
      </dgm:t>
    </dgm:pt>
    <dgm:pt modelId="{08E5CD61-1404-7D43-A934-838E86C407AD}" type="pres">
      <dgm:prSet presAssocID="{7FDE210B-91FD-1344-B5D2-A6F9BAED9A0A}" presName="parentText" presStyleLbl="node1" presStyleIdx="1" presStyleCnt="6" custScaleX="12919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EF120A-48F3-5142-A49B-FD4B1FEAB283}" type="pres">
      <dgm:prSet presAssocID="{7FDE210B-91FD-1344-B5D2-A6F9BAED9A0A}" presName="negativeSpace" presStyleCnt="0"/>
      <dgm:spPr/>
    </dgm:pt>
    <dgm:pt modelId="{4B3BF1A6-152C-0346-930F-457B889F7C29}" type="pres">
      <dgm:prSet presAssocID="{7FDE210B-91FD-1344-B5D2-A6F9BAED9A0A}" presName="childText" presStyleLbl="conFgAcc1" presStyleIdx="1" presStyleCnt="6">
        <dgm:presLayoutVars>
          <dgm:bulletEnabled val="1"/>
        </dgm:presLayoutVars>
      </dgm:prSet>
      <dgm:spPr/>
    </dgm:pt>
    <dgm:pt modelId="{E580E780-8CF9-E340-A62F-6636D4723857}" type="pres">
      <dgm:prSet presAssocID="{54DED4DE-F4A4-F546-9B54-27F4EE5E4B86}" presName="spaceBetweenRectangles" presStyleCnt="0"/>
      <dgm:spPr/>
    </dgm:pt>
    <dgm:pt modelId="{F9C8C8C5-126B-4770-A5E5-F763D19BE2E9}" type="pres">
      <dgm:prSet presAssocID="{59B36608-AEA6-4EA2-9418-9868B455AAB0}" presName="parentLin" presStyleCnt="0"/>
      <dgm:spPr/>
    </dgm:pt>
    <dgm:pt modelId="{494B6889-AF02-4907-9973-BD6846FDEBEC}" type="pres">
      <dgm:prSet presAssocID="{59B36608-AEA6-4EA2-9418-9868B455AAB0}" presName="parentLeftMargin" presStyleLbl="node1" presStyleIdx="1" presStyleCnt="6"/>
      <dgm:spPr/>
      <dgm:t>
        <a:bodyPr/>
        <a:lstStyle/>
        <a:p>
          <a:endParaRPr lang="fr-FR"/>
        </a:p>
      </dgm:t>
    </dgm:pt>
    <dgm:pt modelId="{1A533405-D60E-49D8-9B10-AE3D26B44F61}" type="pres">
      <dgm:prSet presAssocID="{59B36608-AEA6-4EA2-9418-9868B455AAB0}" presName="parentText" presStyleLbl="node1" presStyleIdx="2" presStyleCnt="6" custScaleX="12919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A91248-7366-4312-8A08-546A296529AF}" type="pres">
      <dgm:prSet presAssocID="{59B36608-AEA6-4EA2-9418-9868B455AAB0}" presName="negativeSpace" presStyleCnt="0"/>
      <dgm:spPr/>
    </dgm:pt>
    <dgm:pt modelId="{6C0E7F59-8FE4-4BC0-A604-67DB43F3334D}" type="pres">
      <dgm:prSet presAssocID="{59B36608-AEA6-4EA2-9418-9868B455AAB0}" presName="childText" presStyleLbl="conFgAcc1" presStyleIdx="2" presStyleCnt="6">
        <dgm:presLayoutVars>
          <dgm:bulletEnabled val="1"/>
        </dgm:presLayoutVars>
      </dgm:prSet>
      <dgm:spPr/>
    </dgm:pt>
    <dgm:pt modelId="{8A002AD7-E174-3747-A63E-2F9BA8E3946E}" type="pres">
      <dgm:prSet presAssocID="{0F2B640D-B036-4E18-8237-9339C4B71483}" presName="spaceBetweenRectangles" presStyleCnt="0"/>
      <dgm:spPr/>
    </dgm:pt>
    <dgm:pt modelId="{F6BBB4D5-52FF-1649-AF12-C59AF1734C25}" type="pres">
      <dgm:prSet presAssocID="{CED38FBD-0843-C541-9E13-E9ABCA59ABBD}" presName="parentLin" presStyleCnt="0"/>
      <dgm:spPr/>
    </dgm:pt>
    <dgm:pt modelId="{6A596947-41AC-1D4C-8BD6-964723AD9691}" type="pres">
      <dgm:prSet presAssocID="{CED38FBD-0843-C541-9E13-E9ABCA59ABBD}" presName="parentLeftMargin" presStyleLbl="node1" presStyleIdx="2" presStyleCnt="6"/>
      <dgm:spPr/>
      <dgm:t>
        <a:bodyPr/>
        <a:lstStyle/>
        <a:p>
          <a:endParaRPr lang="fr-FR"/>
        </a:p>
      </dgm:t>
    </dgm:pt>
    <dgm:pt modelId="{F8DF2CD4-CBF7-034E-B5DA-4EDD75910C7B}" type="pres">
      <dgm:prSet presAssocID="{CED38FBD-0843-C541-9E13-E9ABCA59ABBD}" presName="parentText" presStyleLbl="node1" presStyleIdx="3" presStyleCnt="6" custScaleX="12919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A33BC9-97DE-D34C-B2B8-E39FDA86FE56}" type="pres">
      <dgm:prSet presAssocID="{CED38FBD-0843-C541-9E13-E9ABCA59ABBD}" presName="negativeSpace" presStyleCnt="0"/>
      <dgm:spPr/>
    </dgm:pt>
    <dgm:pt modelId="{34380C65-687F-8E43-8E46-C0B54ECBA221}" type="pres">
      <dgm:prSet presAssocID="{CED38FBD-0843-C541-9E13-E9ABCA59ABBD}" presName="childText" presStyleLbl="conFgAcc1" presStyleIdx="3" presStyleCnt="6">
        <dgm:presLayoutVars>
          <dgm:bulletEnabled val="1"/>
        </dgm:presLayoutVars>
      </dgm:prSet>
      <dgm:spPr/>
    </dgm:pt>
    <dgm:pt modelId="{4754841A-F400-AC48-A1AB-3A2917CF3FFD}" type="pres">
      <dgm:prSet presAssocID="{8B22BEF5-95DC-7149-8114-66274F78DD30}" presName="spaceBetweenRectangles" presStyleCnt="0"/>
      <dgm:spPr/>
    </dgm:pt>
    <dgm:pt modelId="{3FF8C594-6EEC-1D4A-B199-2E6974028253}" type="pres">
      <dgm:prSet presAssocID="{E8FFE6EC-993F-1D4A-8E18-BAA9FE9DC2B9}" presName="parentLin" presStyleCnt="0"/>
      <dgm:spPr/>
    </dgm:pt>
    <dgm:pt modelId="{D22657E6-AE66-0F4E-8D23-BD65D84214B1}" type="pres">
      <dgm:prSet presAssocID="{E8FFE6EC-993F-1D4A-8E18-BAA9FE9DC2B9}" presName="parentLeftMargin" presStyleLbl="node1" presStyleIdx="3" presStyleCnt="6"/>
      <dgm:spPr/>
      <dgm:t>
        <a:bodyPr/>
        <a:lstStyle/>
        <a:p>
          <a:endParaRPr lang="fr-FR"/>
        </a:p>
      </dgm:t>
    </dgm:pt>
    <dgm:pt modelId="{281E1131-FC34-194A-A115-F43CF7E3A7F0}" type="pres">
      <dgm:prSet presAssocID="{E8FFE6EC-993F-1D4A-8E18-BAA9FE9DC2B9}" presName="parentText" presStyleLbl="node1" presStyleIdx="4" presStyleCnt="6" custScaleX="12919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645BED-0D2A-074A-9581-C33DDDEC5D3A}" type="pres">
      <dgm:prSet presAssocID="{E8FFE6EC-993F-1D4A-8E18-BAA9FE9DC2B9}" presName="negativeSpace" presStyleCnt="0"/>
      <dgm:spPr/>
    </dgm:pt>
    <dgm:pt modelId="{37BD14D9-089F-CB44-95BB-5C611A0AB7AD}" type="pres">
      <dgm:prSet presAssocID="{E8FFE6EC-993F-1D4A-8E18-BAA9FE9DC2B9}" presName="childText" presStyleLbl="conFgAcc1" presStyleIdx="4" presStyleCnt="6">
        <dgm:presLayoutVars>
          <dgm:bulletEnabled val="1"/>
        </dgm:presLayoutVars>
      </dgm:prSet>
      <dgm:spPr/>
    </dgm:pt>
    <dgm:pt modelId="{46CCA131-F951-8B4E-A639-00143D57E1D8}" type="pres">
      <dgm:prSet presAssocID="{BD224AC1-E25C-8648-AFD1-426A2D1DC300}" presName="spaceBetweenRectangles" presStyleCnt="0"/>
      <dgm:spPr/>
    </dgm:pt>
    <dgm:pt modelId="{E50E9504-D341-0041-962B-510D3DFED9C2}" type="pres">
      <dgm:prSet presAssocID="{1E2BAE39-9797-C841-9DB9-26A6124C8B47}" presName="parentLin" presStyleCnt="0"/>
      <dgm:spPr/>
    </dgm:pt>
    <dgm:pt modelId="{9704589F-21F2-7848-9D57-8BCD74F5F207}" type="pres">
      <dgm:prSet presAssocID="{1E2BAE39-9797-C841-9DB9-26A6124C8B47}" presName="parentLeftMargin" presStyleLbl="node1" presStyleIdx="4" presStyleCnt="6"/>
      <dgm:spPr/>
      <dgm:t>
        <a:bodyPr/>
        <a:lstStyle/>
        <a:p>
          <a:endParaRPr lang="fr-FR"/>
        </a:p>
      </dgm:t>
    </dgm:pt>
    <dgm:pt modelId="{E2F83DBA-8C79-5049-9B71-3F5A63F3AA1B}" type="pres">
      <dgm:prSet presAssocID="{1E2BAE39-9797-C841-9DB9-26A6124C8B47}" presName="parentText" presStyleLbl="node1" presStyleIdx="5" presStyleCnt="6" custScaleX="12919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AEF9A0-5E3E-974F-A778-5839AB6E5AC8}" type="pres">
      <dgm:prSet presAssocID="{1E2BAE39-9797-C841-9DB9-26A6124C8B47}" presName="negativeSpace" presStyleCnt="0"/>
      <dgm:spPr/>
    </dgm:pt>
    <dgm:pt modelId="{7D226222-153B-3A47-A47C-2ACA931A2A1D}" type="pres">
      <dgm:prSet presAssocID="{1E2BAE39-9797-C841-9DB9-26A6124C8B4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A050680-1469-44EE-99B7-4D8A00AA5D6F}" type="presOf" srcId="{D03C73E9-1D84-4462-86A1-B9043AADB6A0}" destId="{6A6DB89F-EBBC-425C-B79E-30EF8CAF1D1A}" srcOrd="1" destOrd="0" presId="urn:microsoft.com/office/officeart/2005/8/layout/list1"/>
    <dgm:cxn modelId="{D33A64C1-E12B-4347-9805-B018135848BB}" type="presOf" srcId="{1E2BAE39-9797-C841-9DB9-26A6124C8B47}" destId="{E2F83DBA-8C79-5049-9B71-3F5A63F3AA1B}" srcOrd="1" destOrd="0" presId="urn:microsoft.com/office/officeart/2005/8/layout/list1"/>
    <dgm:cxn modelId="{2419B975-2CBF-3B47-A6DC-F92BF769B85A}" type="presOf" srcId="{CED38FBD-0843-C541-9E13-E9ABCA59ABBD}" destId="{6A596947-41AC-1D4C-8BD6-964723AD9691}" srcOrd="0" destOrd="0" presId="urn:microsoft.com/office/officeart/2005/8/layout/list1"/>
    <dgm:cxn modelId="{718A51D7-1783-4215-B2B4-E1E8E8A3CA3C}" type="presOf" srcId="{59B36608-AEA6-4EA2-9418-9868B455AAB0}" destId="{1A533405-D60E-49D8-9B10-AE3D26B44F61}" srcOrd="1" destOrd="0" presId="urn:microsoft.com/office/officeart/2005/8/layout/list1"/>
    <dgm:cxn modelId="{30517E5C-F179-8246-9FAD-F6168DD4FF94}" srcId="{294171B7-B035-414D-8DDF-EE193A25DB1C}" destId="{1E2BAE39-9797-C841-9DB9-26A6124C8B47}" srcOrd="5" destOrd="0" parTransId="{3C46022F-F709-B744-9DCD-406B98E4E337}" sibTransId="{475AB486-AC33-BB4C-9281-F237B4BC6C3B}"/>
    <dgm:cxn modelId="{E42028F4-99E8-1948-A185-8A7B3B2573E3}" type="presOf" srcId="{1E2BAE39-9797-C841-9DB9-26A6124C8B47}" destId="{9704589F-21F2-7848-9D57-8BCD74F5F207}" srcOrd="0" destOrd="0" presId="urn:microsoft.com/office/officeart/2005/8/layout/list1"/>
    <dgm:cxn modelId="{BB0A0289-2514-4F9D-AEC5-31DACB2D1EE7}" type="presOf" srcId="{294171B7-B035-414D-8DDF-EE193A25DB1C}" destId="{6181C3D5-9CDC-490E-AEFB-6E4258D7CE91}" srcOrd="0" destOrd="0" presId="urn:microsoft.com/office/officeart/2005/8/layout/list1"/>
    <dgm:cxn modelId="{CEE7E600-EF8B-7643-8B32-6FAB1D8AC3D5}" type="presOf" srcId="{E8FFE6EC-993F-1D4A-8E18-BAA9FE9DC2B9}" destId="{D22657E6-AE66-0F4E-8D23-BD65D84214B1}" srcOrd="0" destOrd="0" presId="urn:microsoft.com/office/officeart/2005/8/layout/list1"/>
    <dgm:cxn modelId="{73F72EE3-3A9D-B941-904B-A85CF09E0D1B}" srcId="{294171B7-B035-414D-8DDF-EE193A25DB1C}" destId="{CED38FBD-0843-C541-9E13-E9ABCA59ABBD}" srcOrd="3" destOrd="0" parTransId="{27CB432B-BECE-E743-921F-53BC2F1D3C52}" sibTransId="{8B22BEF5-95DC-7149-8114-66274F78DD30}"/>
    <dgm:cxn modelId="{7E1A68B1-4045-6842-9425-351A832CC93D}" srcId="{294171B7-B035-414D-8DDF-EE193A25DB1C}" destId="{E8FFE6EC-993F-1D4A-8E18-BAA9FE9DC2B9}" srcOrd="4" destOrd="0" parTransId="{530EA4AE-0BED-2749-BC57-75813C8FB7BC}" sibTransId="{BD224AC1-E25C-8648-AFD1-426A2D1DC300}"/>
    <dgm:cxn modelId="{15C158CF-684F-864B-B6B2-16C285BAA0B5}" type="presOf" srcId="{7FDE210B-91FD-1344-B5D2-A6F9BAED9A0A}" destId="{62C47DAA-8F3F-B344-A95B-DFC2AEF46E19}" srcOrd="0" destOrd="0" presId="urn:microsoft.com/office/officeart/2005/8/layout/list1"/>
    <dgm:cxn modelId="{CC7214DA-AAB1-2446-B3F9-C6F136315FBF}" srcId="{294171B7-B035-414D-8DDF-EE193A25DB1C}" destId="{7FDE210B-91FD-1344-B5D2-A6F9BAED9A0A}" srcOrd="1" destOrd="0" parTransId="{43F3B6F1-D10C-C14A-9A81-9415A26BAC9B}" sibTransId="{54DED4DE-F4A4-F546-9B54-27F4EE5E4B86}"/>
    <dgm:cxn modelId="{E8B392A1-C994-4E69-8117-5E1DC79E3077}" type="presOf" srcId="{59B36608-AEA6-4EA2-9418-9868B455AAB0}" destId="{494B6889-AF02-4907-9973-BD6846FDEBEC}" srcOrd="0" destOrd="0" presId="urn:microsoft.com/office/officeart/2005/8/layout/list1"/>
    <dgm:cxn modelId="{504CD2DE-14D0-614B-95D1-606548ECFFC8}" type="presOf" srcId="{E8FFE6EC-993F-1D4A-8E18-BAA9FE9DC2B9}" destId="{281E1131-FC34-194A-A115-F43CF7E3A7F0}" srcOrd="1" destOrd="0" presId="urn:microsoft.com/office/officeart/2005/8/layout/list1"/>
    <dgm:cxn modelId="{DB7B6E0B-58A9-40D1-9C1D-0EE2CE54B095}" srcId="{294171B7-B035-414D-8DDF-EE193A25DB1C}" destId="{59B36608-AEA6-4EA2-9418-9868B455AAB0}" srcOrd="2" destOrd="0" parTransId="{87209D1A-242A-4531-919E-97FB44542637}" sibTransId="{0F2B640D-B036-4E18-8237-9339C4B71483}"/>
    <dgm:cxn modelId="{000D4CEB-567B-46F0-9C5B-8EF2A60A6880}" srcId="{294171B7-B035-414D-8DDF-EE193A25DB1C}" destId="{D03C73E9-1D84-4462-86A1-B9043AADB6A0}" srcOrd="0" destOrd="0" parTransId="{EEA281A7-4985-4F72-9F35-21C23D7F9087}" sibTransId="{8269149C-58DB-4A56-A386-94F2E47ACFA0}"/>
    <dgm:cxn modelId="{52178829-7B8F-4B47-9585-EE9DB10CFF8E}" type="presOf" srcId="{CED38FBD-0843-C541-9E13-E9ABCA59ABBD}" destId="{F8DF2CD4-CBF7-034E-B5DA-4EDD75910C7B}" srcOrd="1" destOrd="0" presId="urn:microsoft.com/office/officeart/2005/8/layout/list1"/>
    <dgm:cxn modelId="{29D59A9A-BD17-4F87-9EE0-D92AC81996C2}" type="presOf" srcId="{D03C73E9-1D84-4462-86A1-B9043AADB6A0}" destId="{C62817B1-E6D2-42F8-A5C1-978D1F696C3A}" srcOrd="0" destOrd="0" presId="urn:microsoft.com/office/officeart/2005/8/layout/list1"/>
    <dgm:cxn modelId="{21024A06-46F2-F04D-AF14-7CA7249447F1}" type="presOf" srcId="{7FDE210B-91FD-1344-B5D2-A6F9BAED9A0A}" destId="{08E5CD61-1404-7D43-A934-838E86C407AD}" srcOrd="1" destOrd="0" presId="urn:microsoft.com/office/officeart/2005/8/layout/list1"/>
    <dgm:cxn modelId="{EE1FF67C-09F5-406A-BDD3-9DCC1A4E9640}" type="presParOf" srcId="{6181C3D5-9CDC-490E-AEFB-6E4258D7CE91}" destId="{18CCA10B-A988-4F30-9FD0-89423DD6F2AB}" srcOrd="0" destOrd="0" presId="urn:microsoft.com/office/officeart/2005/8/layout/list1"/>
    <dgm:cxn modelId="{0D3769A3-C47B-41D4-9209-80F2A460F09E}" type="presParOf" srcId="{18CCA10B-A988-4F30-9FD0-89423DD6F2AB}" destId="{C62817B1-E6D2-42F8-A5C1-978D1F696C3A}" srcOrd="0" destOrd="0" presId="urn:microsoft.com/office/officeart/2005/8/layout/list1"/>
    <dgm:cxn modelId="{718829DC-8C65-463E-A71E-4D35E15EDE3E}" type="presParOf" srcId="{18CCA10B-A988-4F30-9FD0-89423DD6F2AB}" destId="{6A6DB89F-EBBC-425C-B79E-30EF8CAF1D1A}" srcOrd="1" destOrd="0" presId="urn:microsoft.com/office/officeart/2005/8/layout/list1"/>
    <dgm:cxn modelId="{BE20EFD1-2D23-4E24-B854-9ED66F013895}" type="presParOf" srcId="{6181C3D5-9CDC-490E-AEFB-6E4258D7CE91}" destId="{964057AF-90DA-4304-B495-9A812EECCC7D}" srcOrd="1" destOrd="0" presId="urn:microsoft.com/office/officeart/2005/8/layout/list1"/>
    <dgm:cxn modelId="{39AE1871-0258-4FAA-AE8C-F763DDE69A5D}" type="presParOf" srcId="{6181C3D5-9CDC-490E-AEFB-6E4258D7CE91}" destId="{6FECBE89-B3BD-408F-A862-63E81CA9299C}" srcOrd="2" destOrd="0" presId="urn:microsoft.com/office/officeart/2005/8/layout/list1"/>
    <dgm:cxn modelId="{D8CC232A-0051-45A1-8B7E-2684F795C389}" type="presParOf" srcId="{6181C3D5-9CDC-490E-AEFB-6E4258D7CE91}" destId="{83376EA6-EA1A-459D-B0F6-2B1351460248}" srcOrd="3" destOrd="0" presId="urn:microsoft.com/office/officeart/2005/8/layout/list1"/>
    <dgm:cxn modelId="{1F0FEB90-AF23-0D4A-936B-D2EC09F68B93}" type="presParOf" srcId="{6181C3D5-9CDC-490E-AEFB-6E4258D7CE91}" destId="{7BE5C2EA-4BD2-DC45-AE6E-B8CC75EA272D}" srcOrd="4" destOrd="0" presId="urn:microsoft.com/office/officeart/2005/8/layout/list1"/>
    <dgm:cxn modelId="{F2D9D2BB-8DA7-3C40-875E-DDE8A51FF296}" type="presParOf" srcId="{7BE5C2EA-4BD2-DC45-AE6E-B8CC75EA272D}" destId="{62C47DAA-8F3F-B344-A95B-DFC2AEF46E19}" srcOrd="0" destOrd="0" presId="urn:microsoft.com/office/officeart/2005/8/layout/list1"/>
    <dgm:cxn modelId="{57E4B09F-AB1A-2E41-8AD0-22438E87E665}" type="presParOf" srcId="{7BE5C2EA-4BD2-DC45-AE6E-B8CC75EA272D}" destId="{08E5CD61-1404-7D43-A934-838E86C407AD}" srcOrd="1" destOrd="0" presId="urn:microsoft.com/office/officeart/2005/8/layout/list1"/>
    <dgm:cxn modelId="{57D97C54-29B8-874D-AE84-51D75D1B5ADC}" type="presParOf" srcId="{6181C3D5-9CDC-490E-AEFB-6E4258D7CE91}" destId="{B5EF120A-48F3-5142-A49B-FD4B1FEAB283}" srcOrd="5" destOrd="0" presId="urn:microsoft.com/office/officeart/2005/8/layout/list1"/>
    <dgm:cxn modelId="{73185383-B2AD-F843-89EA-DCCD83A3C6EE}" type="presParOf" srcId="{6181C3D5-9CDC-490E-AEFB-6E4258D7CE91}" destId="{4B3BF1A6-152C-0346-930F-457B889F7C29}" srcOrd="6" destOrd="0" presId="urn:microsoft.com/office/officeart/2005/8/layout/list1"/>
    <dgm:cxn modelId="{75C3EBC8-CB91-1844-A939-2FE0B463A710}" type="presParOf" srcId="{6181C3D5-9CDC-490E-AEFB-6E4258D7CE91}" destId="{E580E780-8CF9-E340-A62F-6636D4723857}" srcOrd="7" destOrd="0" presId="urn:microsoft.com/office/officeart/2005/8/layout/list1"/>
    <dgm:cxn modelId="{4C08B555-FFD1-4DC7-9A9B-6192DDC7FBA1}" type="presParOf" srcId="{6181C3D5-9CDC-490E-AEFB-6E4258D7CE91}" destId="{F9C8C8C5-126B-4770-A5E5-F763D19BE2E9}" srcOrd="8" destOrd="0" presId="urn:microsoft.com/office/officeart/2005/8/layout/list1"/>
    <dgm:cxn modelId="{CB35B278-8D58-4007-A3C7-16AC44787605}" type="presParOf" srcId="{F9C8C8C5-126B-4770-A5E5-F763D19BE2E9}" destId="{494B6889-AF02-4907-9973-BD6846FDEBEC}" srcOrd="0" destOrd="0" presId="urn:microsoft.com/office/officeart/2005/8/layout/list1"/>
    <dgm:cxn modelId="{AACA2059-258F-41E5-AC51-C3ACF8D25CA9}" type="presParOf" srcId="{F9C8C8C5-126B-4770-A5E5-F763D19BE2E9}" destId="{1A533405-D60E-49D8-9B10-AE3D26B44F61}" srcOrd="1" destOrd="0" presId="urn:microsoft.com/office/officeart/2005/8/layout/list1"/>
    <dgm:cxn modelId="{19F296E3-CB2D-46A3-98E3-50C312322DE9}" type="presParOf" srcId="{6181C3D5-9CDC-490E-AEFB-6E4258D7CE91}" destId="{C5A91248-7366-4312-8A08-546A296529AF}" srcOrd="9" destOrd="0" presId="urn:microsoft.com/office/officeart/2005/8/layout/list1"/>
    <dgm:cxn modelId="{C4A57B5B-8091-4F1C-BD96-7EEED4E6EB12}" type="presParOf" srcId="{6181C3D5-9CDC-490E-AEFB-6E4258D7CE91}" destId="{6C0E7F59-8FE4-4BC0-A604-67DB43F3334D}" srcOrd="10" destOrd="0" presId="urn:microsoft.com/office/officeart/2005/8/layout/list1"/>
    <dgm:cxn modelId="{5AFD7056-3349-3743-B5C6-A29C3B3994C5}" type="presParOf" srcId="{6181C3D5-9CDC-490E-AEFB-6E4258D7CE91}" destId="{8A002AD7-E174-3747-A63E-2F9BA8E3946E}" srcOrd="11" destOrd="0" presId="urn:microsoft.com/office/officeart/2005/8/layout/list1"/>
    <dgm:cxn modelId="{4F801C75-E9AE-F64B-A531-44241639393D}" type="presParOf" srcId="{6181C3D5-9CDC-490E-AEFB-6E4258D7CE91}" destId="{F6BBB4D5-52FF-1649-AF12-C59AF1734C25}" srcOrd="12" destOrd="0" presId="urn:microsoft.com/office/officeart/2005/8/layout/list1"/>
    <dgm:cxn modelId="{5A8BFD9D-F263-7F43-BDA0-3A6A8CD54420}" type="presParOf" srcId="{F6BBB4D5-52FF-1649-AF12-C59AF1734C25}" destId="{6A596947-41AC-1D4C-8BD6-964723AD9691}" srcOrd="0" destOrd="0" presId="urn:microsoft.com/office/officeart/2005/8/layout/list1"/>
    <dgm:cxn modelId="{56663F19-264B-7740-815F-18132B813155}" type="presParOf" srcId="{F6BBB4D5-52FF-1649-AF12-C59AF1734C25}" destId="{F8DF2CD4-CBF7-034E-B5DA-4EDD75910C7B}" srcOrd="1" destOrd="0" presId="urn:microsoft.com/office/officeart/2005/8/layout/list1"/>
    <dgm:cxn modelId="{0D739C86-30F4-694C-A4A7-82EF6239064D}" type="presParOf" srcId="{6181C3D5-9CDC-490E-AEFB-6E4258D7CE91}" destId="{19A33BC9-97DE-D34C-B2B8-E39FDA86FE56}" srcOrd="13" destOrd="0" presId="urn:microsoft.com/office/officeart/2005/8/layout/list1"/>
    <dgm:cxn modelId="{F427DF06-CA85-6D4F-9D57-78CDD59EAD68}" type="presParOf" srcId="{6181C3D5-9CDC-490E-AEFB-6E4258D7CE91}" destId="{34380C65-687F-8E43-8E46-C0B54ECBA221}" srcOrd="14" destOrd="0" presId="urn:microsoft.com/office/officeart/2005/8/layout/list1"/>
    <dgm:cxn modelId="{4A72F0BC-27AB-954C-AEF6-638E04D28436}" type="presParOf" srcId="{6181C3D5-9CDC-490E-AEFB-6E4258D7CE91}" destId="{4754841A-F400-AC48-A1AB-3A2917CF3FFD}" srcOrd="15" destOrd="0" presId="urn:microsoft.com/office/officeart/2005/8/layout/list1"/>
    <dgm:cxn modelId="{1CAFD1DD-907D-4042-861B-8146D821ABBD}" type="presParOf" srcId="{6181C3D5-9CDC-490E-AEFB-6E4258D7CE91}" destId="{3FF8C594-6EEC-1D4A-B199-2E6974028253}" srcOrd="16" destOrd="0" presId="urn:microsoft.com/office/officeart/2005/8/layout/list1"/>
    <dgm:cxn modelId="{C5A48FC4-1538-004D-9931-B0B1D0C7D2C8}" type="presParOf" srcId="{3FF8C594-6EEC-1D4A-B199-2E6974028253}" destId="{D22657E6-AE66-0F4E-8D23-BD65D84214B1}" srcOrd="0" destOrd="0" presId="urn:microsoft.com/office/officeart/2005/8/layout/list1"/>
    <dgm:cxn modelId="{42DE8716-08B7-B64E-AB40-B4B24BAB02C3}" type="presParOf" srcId="{3FF8C594-6EEC-1D4A-B199-2E6974028253}" destId="{281E1131-FC34-194A-A115-F43CF7E3A7F0}" srcOrd="1" destOrd="0" presId="urn:microsoft.com/office/officeart/2005/8/layout/list1"/>
    <dgm:cxn modelId="{6C72C759-DD4D-1A42-91D5-43362E67F238}" type="presParOf" srcId="{6181C3D5-9CDC-490E-AEFB-6E4258D7CE91}" destId="{6D645BED-0D2A-074A-9581-C33DDDEC5D3A}" srcOrd="17" destOrd="0" presId="urn:microsoft.com/office/officeart/2005/8/layout/list1"/>
    <dgm:cxn modelId="{1B73746E-8709-AB46-8B5F-34822D2649F7}" type="presParOf" srcId="{6181C3D5-9CDC-490E-AEFB-6E4258D7CE91}" destId="{37BD14D9-089F-CB44-95BB-5C611A0AB7AD}" srcOrd="18" destOrd="0" presId="urn:microsoft.com/office/officeart/2005/8/layout/list1"/>
    <dgm:cxn modelId="{E2C8244A-0A20-1C4E-BBA3-74F20296481E}" type="presParOf" srcId="{6181C3D5-9CDC-490E-AEFB-6E4258D7CE91}" destId="{46CCA131-F951-8B4E-A639-00143D57E1D8}" srcOrd="19" destOrd="0" presId="urn:microsoft.com/office/officeart/2005/8/layout/list1"/>
    <dgm:cxn modelId="{B19B9306-282E-6144-8ED9-E7787BC49FD3}" type="presParOf" srcId="{6181C3D5-9CDC-490E-AEFB-6E4258D7CE91}" destId="{E50E9504-D341-0041-962B-510D3DFED9C2}" srcOrd="20" destOrd="0" presId="urn:microsoft.com/office/officeart/2005/8/layout/list1"/>
    <dgm:cxn modelId="{344A2677-8BAF-7A42-B328-E75079832609}" type="presParOf" srcId="{E50E9504-D341-0041-962B-510D3DFED9C2}" destId="{9704589F-21F2-7848-9D57-8BCD74F5F207}" srcOrd="0" destOrd="0" presId="urn:microsoft.com/office/officeart/2005/8/layout/list1"/>
    <dgm:cxn modelId="{1D495365-4CD8-034D-B55B-C338430F00FC}" type="presParOf" srcId="{E50E9504-D341-0041-962B-510D3DFED9C2}" destId="{E2F83DBA-8C79-5049-9B71-3F5A63F3AA1B}" srcOrd="1" destOrd="0" presId="urn:microsoft.com/office/officeart/2005/8/layout/list1"/>
    <dgm:cxn modelId="{636BD767-17FC-034E-A582-8D0075D4D3D7}" type="presParOf" srcId="{6181C3D5-9CDC-490E-AEFB-6E4258D7CE91}" destId="{69AEF9A0-5E3E-974F-A778-5839AB6E5AC8}" srcOrd="21" destOrd="0" presId="urn:microsoft.com/office/officeart/2005/8/layout/list1"/>
    <dgm:cxn modelId="{336DE89C-2B24-9144-8CD8-919813B673A3}" type="presParOf" srcId="{6181C3D5-9CDC-490E-AEFB-6E4258D7CE91}" destId="{7D226222-153B-3A47-A47C-2ACA931A2A1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CBE89-B3BD-408F-A862-63E81CA9299C}">
      <dsp:nvSpPr>
        <dsp:cNvPr id="0" name=""/>
        <dsp:cNvSpPr/>
      </dsp:nvSpPr>
      <dsp:spPr>
        <a:xfrm>
          <a:off x="0" y="192762"/>
          <a:ext cx="597103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DB89F-EBBC-425C-B79E-30EF8CAF1D1A}">
      <dsp:nvSpPr>
        <dsp:cNvPr id="0" name=""/>
        <dsp:cNvSpPr/>
      </dsp:nvSpPr>
      <dsp:spPr>
        <a:xfrm>
          <a:off x="298551" y="15642"/>
          <a:ext cx="5399992" cy="354240"/>
        </a:xfrm>
        <a:prstGeom prst="roundRect">
          <a:avLst/>
        </a:prstGeom>
        <a:solidFill>
          <a:srgbClr val="3B84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984" tIns="0" rIns="15798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4840288" algn="r"/>
            </a:tabLst>
          </a:pPr>
          <a:r>
            <a:rPr lang="fr-FR" sz="1400" kern="1200" dirty="0"/>
            <a:t>Le contexte de la Réglementation Environnementale 2020 (RE 2020)</a:t>
          </a:r>
        </a:p>
      </dsp:txBody>
      <dsp:txXfrm>
        <a:off x="315844" y="32935"/>
        <a:ext cx="5365406" cy="319654"/>
      </dsp:txXfrm>
    </dsp:sp>
    <dsp:sp modelId="{4B3BF1A6-152C-0346-930F-457B889F7C29}">
      <dsp:nvSpPr>
        <dsp:cNvPr id="0" name=""/>
        <dsp:cNvSpPr/>
      </dsp:nvSpPr>
      <dsp:spPr>
        <a:xfrm>
          <a:off x="0" y="737082"/>
          <a:ext cx="597103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5CD61-1404-7D43-A934-838E86C407AD}">
      <dsp:nvSpPr>
        <dsp:cNvPr id="0" name=""/>
        <dsp:cNvSpPr/>
      </dsp:nvSpPr>
      <dsp:spPr>
        <a:xfrm>
          <a:off x="298551" y="559962"/>
          <a:ext cx="5399992" cy="354240"/>
        </a:xfrm>
        <a:prstGeom prst="roundRect">
          <a:avLst/>
        </a:prstGeom>
        <a:solidFill>
          <a:srgbClr val="3B84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984" tIns="0" rIns="15798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4840288" algn="r"/>
            </a:tabLst>
          </a:pPr>
          <a:r>
            <a:rPr lang="fr-FR" sz="1400" kern="1200" dirty="0"/>
            <a:t>Le développement du Guide Environnemental du Gros Œuvre (GEGO)</a:t>
          </a:r>
        </a:p>
      </dsp:txBody>
      <dsp:txXfrm>
        <a:off x="315844" y="577255"/>
        <a:ext cx="5365406" cy="319654"/>
      </dsp:txXfrm>
    </dsp:sp>
    <dsp:sp modelId="{6C0E7F59-8FE4-4BC0-A604-67DB43F3334D}">
      <dsp:nvSpPr>
        <dsp:cNvPr id="0" name=""/>
        <dsp:cNvSpPr/>
      </dsp:nvSpPr>
      <dsp:spPr>
        <a:xfrm>
          <a:off x="0" y="1281402"/>
          <a:ext cx="597103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33405-D60E-49D8-9B10-AE3D26B44F61}">
      <dsp:nvSpPr>
        <dsp:cNvPr id="0" name=""/>
        <dsp:cNvSpPr/>
      </dsp:nvSpPr>
      <dsp:spPr>
        <a:xfrm>
          <a:off x="298551" y="1104282"/>
          <a:ext cx="5399992" cy="354240"/>
        </a:xfrm>
        <a:prstGeom prst="roundRect">
          <a:avLst/>
        </a:prstGeom>
        <a:solidFill>
          <a:srgbClr val="3B84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984" tIns="0" rIns="15798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4840288" algn="r"/>
            </a:tabLst>
          </a:pPr>
          <a:r>
            <a:rPr lang="fr-FR" sz="1400" kern="1200" dirty="0"/>
            <a:t>Les objectifs du du Guide Environnemental du Gros Œuvre (GEGO)</a:t>
          </a:r>
        </a:p>
      </dsp:txBody>
      <dsp:txXfrm>
        <a:off x="315844" y="1121575"/>
        <a:ext cx="5365406" cy="319654"/>
      </dsp:txXfrm>
    </dsp:sp>
    <dsp:sp modelId="{34380C65-687F-8E43-8E46-C0B54ECBA221}">
      <dsp:nvSpPr>
        <dsp:cNvPr id="0" name=""/>
        <dsp:cNvSpPr/>
      </dsp:nvSpPr>
      <dsp:spPr>
        <a:xfrm>
          <a:off x="0" y="1825721"/>
          <a:ext cx="597103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F2CD4-CBF7-034E-B5DA-4EDD75910C7B}">
      <dsp:nvSpPr>
        <dsp:cNvPr id="0" name=""/>
        <dsp:cNvSpPr/>
      </dsp:nvSpPr>
      <dsp:spPr>
        <a:xfrm>
          <a:off x="298551" y="1648602"/>
          <a:ext cx="5399992" cy="354240"/>
        </a:xfrm>
        <a:prstGeom prst="roundRect">
          <a:avLst/>
        </a:prstGeom>
        <a:solidFill>
          <a:srgbClr val="3B84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984" tIns="0" rIns="15798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Principes de fonctionnement &amp; prise en main</a:t>
          </a:r>
        </a:p>
      </dsp:txBody>
      <dsp:txXfrm>
        <a:off x="315844" y="1665895"/>
        <a:ext cx="5365406" cy="319654"/>
      </dsp:txXfrm>
    </dsp:sp>
    <dsp:sp modelId="{37BD14D9-089F-CB44-95BB-5C611A0AB7AD}">
      <dsp:nvSpPr>
        <dsp:cNvPr id="0" name=""/>
        <dsp:cNvSpPr/>
      </dsp:nvSpPr>
      <dsp:spPr>
        <a:xfrm>
          <a:off x="0" y="2370041"/>
          <a:ext cx="597103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1E1131-FC34-194A-A115-F43CF7E3A7F0}">
      <dsp:nvSpPr>
        <dsp:cNvPr id="0" name=""/>
        <dsp:cNvSpPr/>
      </dsp:nvSpPr>
      <dsp:spPr>
        <a:xfrm>
          <a:off x="298551" y="2192921"/>
          <a:ext cx="5399992" cy="354240"/>
        </a:xfrm>
        <a:prstGeom prst="roundRect">
          <a:avLst/>
        </a:prstGeom>
        <a:solidFill>
          <a:srgbClr val="3B84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984" tIns="0" rIns="15798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La démo en ligne</a:t>
          </a:r>
        </a:p>
      </dsp:txBody>
      <dsp:txXfrm>
        <a:off x="315844" y="2210214"/>
        <a:ext cx="5365406" cy="319654"/>
      </dsp:txXfrm>
    </dsp:sp>
    <dsp:sp modelId="{7D226222-153B-3A47-A47C-2ACA931A2A1D}">
      <dsp:nvSpPr>
        <dsp:cNvPr id="0" name=""/>
        <dsp:cNvSpPr/>
      </dsp:nvSpPr>
      <dsp:spPr>
        <a:xfrm>
          <a:off x="0" y="2914362"/>
          <a:ext cx="597103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83DBA-8C79-5049-9B71-3F5A63F3AA1B}">
      <dsp:nvSpPr>
        <dsp:cNvPr id="0" name=""/>
        <dsp:cNvSpPr/>
      </dsp:nvSpPr>
      <dsp:spPr>
        <a:xfrm>
          <a:off x="298551" y="2737241"/>
          <a:ext cx="5399992" cy="354240"/>
        </a:xfrm>
        <a:prstGeom prst="roundRect">
          <a:avLst/>
        </a:prstGeom>
        <a:solidFill>
          <a:srgbClr val="3B84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984" tIns="0" rIns="15798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Où trouver le Guide Environnemental du Gros Œuvre (GEGO) ?</a:t>
          </a:r>
        </a:p>
      </dsp:txBody>
      <dsp:txXfrm>
        <a:off x="315844" y="2754534"/>
        <a:ext cx="5365406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D6B2C-0AA7-B94C-851F-16F4AA10D228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84C8C-0D0A-D34B-80EC-DAEA7B98C3D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6707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198A6-8A7D-4BDA-BA81-97D0DA61B287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3B0F8-5BC1-4A07-9D4F-05A669ED950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955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3B0F8-5BC1-4A07-9D4F-05A669ED950D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837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3B0F8-5BC1-4A07-9D4F-05A669ED950D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66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192472"/>
            <a:ext cx="6400800" cy="400110"/>
          </a:xfrm>
        </p:spPr>
        <p:txBody>
          <a:bodyPr>
            <a:sp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7641DC11-D473-344D-A69A-AD7984728D4B}" type="datetime1">
              <a:rPr lang="fr-FR" smtClean="0"/>
              <a:t>24/03/2020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r>
              <a:rPr lang="fr-FR"/>
              <a:t>Guide Environnemental du Gros Œuvre - Découverte et prise en main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EE72F41-0795-4F80-92BE-C75C09D98A8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="" xmlns:a16="http://schemas.microsoft.com/office/drawing/2014/main" id="{4795B205-BBB6-2442-B0B2-C477F7850FEB}"/>
              </a:ext>
            </a:extLst>
          </p:cNvPr>
          <p:cNvGrpSpPr/>
          <p:nvPr userDrawn="1"/>
        </p:nvGrpSpPr>
        <p:grpSpPr>
          <a:xfrm>
            <a:off x="3118184" y="4112860"/>
            <a:ext cx="2907632" cy="543650"/>
            <a:chOff x="3124200" y="4163301"/>
            <a:chExt cx="3010800" cy="562939"/>
          </a:xfrm>
        </p:grpSpPr>
        <p:pic>
          <p:nvPicPr>
            <p:cNvPr id="8" name="Image 7">
              <a:extLst>
                <a:ext uri="{FF2B5EF4-FFF2-40B4-BE49-F238E27FC236}">
                  <a16:creationId xmlns="" xmlns:a16="http://schemas.microsoft.com/office/drawing/2014/main" id="{A1A9B2BA-2B2C-CB4F-A114-4C5CA447CE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23"/>
            <a:stretch/>
          </p:blipFill>
          <p:spPr>
            <a:xfrm>
              <a:off x="3124200" y="4163302"/>
              <a:ext cx="3010800" cy="562938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="" xmlns:a16="http://schemas.microsoft.com/office/drawing/2014/main" id="{A928F170-7F68-2E41-9228-4FA243ED4A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92" b="12292"/>
            <a:stretch/>
          </p:blipFill>
          <p:spPr>
            <a:xfrm>
              <a:off x="3490314" y="4163301"/>
              <a:ext cx="2278572" cy="562938"/>
            </a:xfrm>
            <a:prstGeom prst="rect">
              <a:avLst/>
            </a:prstGeom>
          </p:spPr>
        </p:pic>
      </p:grpSp>
      <p:sp>
        <p:nvSpPr>
          <p:cNvPr id="12" name="Titre 11">
            <a:extLst>
              <a:ext uri="{FF2B5EF4-FFF2-40B4-BE49-F238E27FC236}">
                <a16:creationId xmlns="" xmlns:a16="http://schemas.microsoft.com/office/drawing/2014/main" id="{06BF1265-AE41-8248-AD3F-93D0D12AF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47" y="2257630"/>
            <a:ext cx="8229600" cy="5847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6F6C75FE-30D7-5A4D-85D0-714BE3B655FF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23"/>
          <a:stretch/>
        </p:blipFill>
        <p:spPr>
          <a:xfrm>
            <a:off x="0" y="0"/>
            <a:ext cx="9144000" cy="18000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C837C037-67D8-2E4D-9965-D434F6D54A8E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23"/>
          <a:stretch/>
        </p:blipFill>
        <p:spPr>
          <a:xfrm>
            <a:off x="0" y="5550408"/>
            <a:ext cx="9144000" cy="18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9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6B0DC25F-A132-C04E-A3A5-43D507D0FB12}" type="datetime1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r>
              <a:rPr lang="fr-FR"/>
              <a:t>Guide Environnemental du Gros Œuvre - Découverte et prise en main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EE72F41-0795-4F80-92BE-C75C09D98A8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16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CF814711-9EB8-654D-BF17-C324EE358317}" type="datetime1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r>
              <a:rPr lang="fr-FR"/>
              <a:t>Guide Environnemental du Gros Œuvre - Découverte et prise en main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EE72F41-0795-4F80-92BE-C75C09D98A8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12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1029305" cy="304271"/>
          </a:xfrm>
          <a:prstGeom prst="rect">
            <a:avLst/>
          </a:prstGeom>
        </p:spPr>
        <p:txBody>
          <a:bodyPr/>
          <a:lstStyle/>
          <a:p>
            <a:fld id="{A375958D-5311-414C-9219-E470DB3A8A49}" type="datetime1">
              <a:rPr lang="fr-FR" smtClean="0"/>
              <a:t>24/03/2020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10691" y="5296959"/>
            <a:ext cx="4322618" cy="304271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Guide Environnemental du Gros Œuvre - Découverte et prise en main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57494" y="5296959"/>
            <a:ext cx="1029305" cy="304271"/>
          </a:xfrm>
          <a:prstGeom prst="rect">
            <a:avLst/>
          </a:prstGeom>
        </p:spPr>
        <p:txBody>
          <a:bodyPr/>
          <a:lstStyle/>
          <a:p>
            <a:fld id="{BEE72F41-0795-4F80-92BE-C75C09D98A8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0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258584"/>
            <a:ext cx="7772400" cy="369332"/>
          </a:xfrm>
        </p:spPr>
        <p:txBody>
          <a:bodyPr anchor="t">
            <a:spAutoFit/>
          </a:bodyPr>
          <a:lstStyle>
            <a:lvl1pPr algn="ctr">
              <a:defRPr sz="1800" b="1" cap="all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2313" y="2446525"/>
            <a:ext cx="7772400" cy="461665"/>
          </a:xfrm>
        </p:spPr>
        <p:txBody>
          <a:bodyPr anchor="b">
            <a:spAutoFit/>
          </a:bodyPr>
          <a:lstStyle>
            <a:lvl1pPr marL="0" indent="0" algn="ctr">
              <a:buNone/>
              <a:defRPr sz="2400" b="1">
                <a:solidFill>
                  <a:srgbClr val="3B84B7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3D6F621D-7C2F-B541-85F0-466EDEDE63FD}" type="datetime1">
              <a:rPr lang="fr-FR" smtClean="0"/>
              <a:t>24/03/2020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r>
              <a:rPr lang="fr-FR"/>
              <a:t>Guide Environnemental du Gros Œuvre - Découverte et prise en main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EE72F41-0795-4F80-92BE-C75C09D98A8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="" xmlns:a16="http://schemas.microsoft.com/office/drawing/2014/main" id="{9B7C18E2-3021-7A46-87D2-5F80C1FAC05F}"/>
              </a:ext>
            </a:extLst>
          </p:cNvPr>
          <p:cNvGrpSpPr/>
          <p:nvPr userDrawn="1"/>
        </p:nvGrpSpPr>
        <p:grpSpPr>
          <a:xfrm>
            <a:off x="0" y="521208"/>
            <a:ext cx="9144000" cy="533273"/>
            <a:chOff x="-914400" y="693573"/>
            <a:chExt cx="10972800" cy="639928"/>
          </a:xfrm>
        </p:grpSpPr>
        <p:pic>
          <p:nvPicPr>
            <p:cNvPr id="11" name="Image 10">
              <a:extLst>
                <a:ext uri="{FF2B5EF4-FFF2-40B4-BE49-F238E27FC236}">
                  <a16:creationId xmlns="" xmlns:a16="http://schemas.microsoft.com/office/drawing/2014/main" id="{AAB17E4B-881B-1844-B456-B0521E3814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23"/>
            <a:stretch/>
          </p:blipFill>
          <p:spPr>
            <a:xfrm>
              <a:off x="-914400" y="693573"/>
              <a:ext cx="10972800" cy="639928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="" xmlns:a16="http://schemas.microsoft.com/office/drawing/2014/main" id="{C28D42D5-2EA7-044B-98F8-0A07E74EC0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92" b="12292"/>
            <a:stretch/>
          </p:blipFill>
          <p:spPr>
            <a:xfrm>
              <a:off x="3265130" y="693573"/>
              <a:ext cx="2590196" cy="639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447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F9D1A401-9A4B-5D4B-A9EB-2AAC66A8444E}" type="datetime1">
              <a:rPr lang="fr-FR" smtClean="0"/>
              <a:t>24/03/2020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r>
              <a:rPr lang="fr-FR"/>
              <a:t>Guide Environnemental du Gros Œuvre - Découverte et prise en main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EE72F41-0795-4F80-92BE-C75C09D98A8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46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0960BFF-534D-9F46-BA51-6B8C3C80EA77}" type="datetime1">
              <a:rPr lang="fr-FR" smtClean="0"/>
              <a:t>24/03/2020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r>
              <a:rPr lang="fr-FR"/>
              <a:t>Guide Environnemental du Gros Œuvre - Découverte et prise en main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EE72F41-0795-4F80-92BE-C75C09D98A8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25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60A53552-B5DF-7A47-B30A-8B873EF03D8C}" type="datetime1">
              <a:rPr lang="fr-FR" smtClean="0"/>
              <a:t>24/03/2020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r>
              <a:rPr lang="fr-FR"/>
              <a:t>Guide Environnemental du Gros Œuvre - Découverte et prise en main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EE72F41-0795-4F80-92BE-C75C09D98A8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93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734E09E2-D3ED-B349-918C-E574F8E1CF9A}" type="datetime1">
              <a:rPr lang="fr-FR" smtClean="0"/>
              <a:t>24/03/2020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r>
              <a:rPr lang="fr-FR"/>
              <a:t>Guide Environnemental du Gros Œuvre - Découverte et prise en main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EE72F41-0795-4F80-92BE-C75C09D98A8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65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0192D44C-57C5-3343-B90B-62D9B1AE028A}" type="datetime1">
              <a:rPr lang="fr-FR" smtClean="0"/>
              <a:t>24/03/2020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r>
              <a:rPr lang="fr-FR"/>
              <a:t>Guide Environnemental du Gros Œuvre - Découverte et prise en main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EE72F41-0795-4F80-92BE-C75C09D98A8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87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27A6F368-CF07-AD41-AA77-A1E1EE8374C0}" type="datetime1">
              <a:rPr lang="fr-FR" smtClean="0"/>
              <a:t>24/03/2020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r>
              <a:rPr lang="fr-FR"/>
              <a:t>Guide Environnemental du Gros Œuvre - Découverte et prise en main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EE72F41-0795-4F80-92BE-C75C09D98A8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34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>
          <a:xfrm>
            <a:off x="2376055" y="5296959"/>
            <a:ext cx="439189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Guide Environnemental du Gros Œuvre - Découverte et prise en main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>
          <a:xfrm>
            <a:off x="7987144" y="5296959"/>
            <a:ext cx="69965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F0F6B-B2BA-5C4F-9A7E-2FE282D87A0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96289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263A6-AB94-9841-8646-1CA3891B2A3B}" type="datetime1">
              <a:rPr lang="fr-FR" smtClean="0"/>
              <a:t>24/03/2020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560C8902-1578-1A44-8DC2-660D2634A3A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23"/>
          <a:stretch/>
        </p:blipFill>
        <p:spPr>
          <a:xfrm>
            <a:off x="0" y="177765"/>
            <a:ext cx="9144000" cy="53999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F6B99CF8-A26B-5848-85F5-5007A2ECA9C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2" b="12292"/>
          <a:stretch/>
        </p:blipFill>
        <p:spPr>
          <a:xfrm>
            <a:off x="125593" y="277503"/>
            <a:ext cx="1407932" cy="34784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86505" y="192281"/>
            <a:ext cx="8229600" cy="5078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2567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761970" rtl="0" eaLnBrk="1" latinLnBrk="0" hangingPunct="1">
        <a:spcBef>
          <a:spcPct val="0"/>
        </a:spcBef>
        <a:buNone/>
        <a:defRPr sz="27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85028"/>
            <a:ext cx="8229600" cy="461665"/>
          </a:xfrm>
        </p:spPr>
        <p:txBody>
          <a:bodyPr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Découverte &amp; prise en main</a:t>
            </a:r>
            <a:endParaRPr lang="fr-FR" sz="20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="" xmlns:a16="http://schemas.microsoft.com/office/drawing/2014/main" id="{80837D4D-ACD0-7247-9AAE-50BEB7FB6D17}"/>
              </a:ext>
            </a:extLst>
          </p:cNvPr>
          <p:cNvSpPr txBox="1">
            <a:spLocks/>
          </p:cNvSpPr>
          <p:nvPr/>
        </p:nvSpPr>
        <p:spPr>
          <a:xfrm>
            <a:off x="457200" y="2766342"/>
            <a:ext cx="822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76197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>
                <a:solidFill>
                  <a:srgbClr val="3B84B7"/>
                </a:solidFill>
              </a:rPr>
              <a:t>Guide Environnemental du Gros Œuvre</a:t>
            </a:r>
            <a:endParaRPr lang="fr-FR" sz="2800" b="1" dirty="0">
              <a:solidFill>
                <a:srgbClr val="3B84B7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DBA2AF21-DBD0-B14B-A8B4-A20CC7534739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23"/>
          <a:stretch/>
        </p:blipFill>
        <p:spPr>
          <a:xfrm>
            <a:off x="0" y="0"/>
            <a:ext cx="9144000" cy="18000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E67B8DCC-2CB7-7048-A13A-3226DA998C61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23"/>
          <a:stretch/>
        </p:blipFill>
        <p:spPr>
          <a:xfrm>
            <a:off x="0" y="5550408"/>
            <a:ext cx="9144000" cy="180005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="" xmlns:a16="http://schemas.microsoft.com/office/drawing/2014/main" id="{37330F5A-2DDA-9F46-BDD2-F25D9B0EDE9C}"/>
              </a:ext>
            </a:extLst>
          </p:cNvPr>
          <p:cNvSpPr txBox="1">
            <a:spLocks/>
          </p:cNvSpPr>
          <p:nvPr/>
        </p:nvSpPr>
        <p:spPr>
          <a:xfrm>
            <a:off x="5707897" y="5051746"/>
            <a:ext cx="1497705" cy="276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76197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1200" dirty="0">
                <a:solidFill>
                  <a:schemeClr val="tx2"/>
                </a:solidFill>
              </a:rPr>
              <a:t>En partenariat avec </a:t>
            </a:r>
            <a:endParaRPr lang="fr-FR" sz="11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7BFCC050-97B4-644E-B1AC-EF5B1E9226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947" y="4875971"/>
            <a:ext cx="504698" cy="628549"/>
          </a:xfrm>
          <a:prstGeom prst="rect">
            <a:avLst/>
          </a:prstGeom>
        </p:spPr>
      </p:pic>
      <p:pic>
        <p:nvPicPr>
          <p:cNvPr id="16" name="Image 12" descr="LOGO_ByBETON_NOIR_PETIT.gif">
            <a:extLst>
              <a:ext uri="{FF2B5EF4-FFF2-40B4-BE49-F238E27FC236}">
                <a16:creationId xmlns="" xmlns:a16="http://schemas.microsoft.com/office/drawing/2014/main" id="{F3B64F06-F54F-384D-8218-0BCD574884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335" y="5065626"/>
            <a:ext cx="8572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4F5E318A-F16B-1241-8B39-6F1C24A43F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86" y="561894"/>
            <a:ext cx="2008152" cy="201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77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B993DA76-AA44-8240-BCCD-849857D502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81" y="3052693"/>
            <a:ext cx="7953552" cy="908191"/>
          </a:xfrm>
          <a:prstGeom prst="rect">
            <a:avLst/>
          </a:prstGeom>
          <a:ln>
            <a:solidFill>
              <a:srgbClr val="3B84B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3384" y="243047"/>
            <a:ext cx="7495197" cy="400110"/>
          </a:xfrm>
        </p:spPr>
        <p:txBody>
          <a:bodyPr wrap="square">
            <a:spAutoFit/>
          </a:bodyPr>
          <a:lstStyle/>
          <a:p>
            <a:r>
              <a:rPr lang="fr-FR" sz="2000" dirty="0"/>
              <a:t>Principes de fonctionnement &amp; prise en main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F2EE-04FA-F34A-BD06-07B78C256D14}" type="datetime1">
              <a:rPr lang="fr-FR" smtClean="0"/>
              <a:t>24/03/2020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Guide Environnemental du Gros Œuvre - Découverte et prise en main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2F41-0795-4F80-92BE-C75C09D98A80}" type="slidenum">
              <a:rPr lang="fr-FR" smtClean="0"/>
              <a:pPr/>
              <a:t>10</a:t>
            </a:fld>
            <a:endParaRPr lang="fr-FR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="" xmlns:a16="http://schemas.microsoft.com/office/drawing/2014/main" id="{9120E63F-45F0-FB46-8BAB-9C5FE8D55EB0}"/>
              </a:ext>
            </a:extLst>
          </p:cNvPr>
          <p:cNvCxnSpPr>
            <a:cxnSpLocks/>
          </p:cNvCxnSpPr>
          <p:nvPr/>
        </p:nvCxnSpPr>
        <p:spPr>
          <a:xfrm>
            <a:off x="275063" y="1869857"/>
            <a:ext cx="8601308" cy="0"/>
          </a:xfrm>
          <a:prstGeom prst="straightConnector1">
            <a:avLst/>
          </a:prstGeom>
          <a:ln w="38100">
            <a:solidFill>
              <a:srgbClr val="3B84B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space réservé du contenu 6">
            <a:extLst>
              <a:ext uri="{FF2B5EF4-FFF2-40B4-BE49-F238E27FC236}">
                <a16:creationId xmlns="" xmlns:a16="http://schemas.microsoft.com/office/drawing/2014/main" id="{590F3C6F-BB97-384A-8D90-EB61DB393F7A}"/>
              </a:ext>
            </a:extLst>
          </p:cNvPr>
          <p:cNvSpPr txBox="1">
            <a:spLocks/>
          </p:cNvSpPr>
          <p:nvPr/>
        </p:nvSpPr>
        <p:spPr>
          <a:xfrm>
            <a:off x="2541876" y="2249819"/>
            <a:ext cx="5786230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85739" indent="-285739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00" indent="-238115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000"/>
              </a:spcBef>
              <a:buClr>
                <a:srgbClr val="3B84B7"/>
              </a:buClr>
              <a:buSzPct val="120000"/>
              <a:buNone/>
            </a:pPr>
            <a:r>
              <a:rPr lang="fr-FR" sz="1200" dirty="0"/>
              <a:t>Retrouvez la ou les références des </a:t>
            </a:r>
            <a:r>
              <a:rPr lang="fr-FR" sz="1200" dirty="0" smtClean="0"/>
              <a:t>Fiches </a:t>
            </a:r>
            <a:r>
              <a:rPr lang="fr-FR" sz="1200" dirty="0"/>
              <a:t>de Déclaration Environnementale et Sanitaire</a:t>
            </a:r>
            <a:br>
              <a:rPr lang="fr-FR" sz="1200" dirty="0"/>
            </a:br>
            <a:r>
              <a:rPr lang="fr-FR" sz="1200" dirty="0"/>
              <a:t>correspondante(s) à votre élément constructifs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="" xmlns:a16="http://schemas.microsoft.com/office/drawing/2014/main" id="{052AA3E1-0819-734B-A97E-3D2B83C6621E}"/>
              </a:ext>
            </a:extLst>
          </p:cNvPr>
          <p:cNvSpPr/>
          <p:nvPr/>
        </p:nvSpPr>
        <p:spPr>
          <a:xfrm>
            <a:off x="2245700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="" xmlns:a16="http://schemas.microsoft.com/office/drawing/2014/main" id="{C61F32A2-209F-BE40-9BDB-63A13E3AED96}"/>
              </a:ext>
            </a:extLst>
          </p:cNvPr>
          <p:cNvSpPr/>
          <p:nvPr/>
        </p:nvSpPr>
        <p:spPr>
          <a:xfrm>
            <a:off x="760430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9" name="Ellipse 68">
            <a:extLst>
              <a:ext uri="{FF2B5EF4-FFF2-40B4-BE49-F238E27FC236}">
                <a16:creationId xmlns="" xmlns:a16="http://schemas.microsoft.com/office/drawing/2014/main" id="{619BCCE2-B9A4-D44F-A591-048D4494ABF7}"/>
              </a:ext>
            </a:extLst>
          </p:cNvPr>
          <p:cNvSpPr/>
          <p:nvPr/>
        </p:nvSpPr>
        <p:spPr>
          <a:xfrm>
            <a:off x="3730970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70" name="Ellipse 69">
            <a:extLst>
              <a:ext uri="{FF2B5EF4-FFF2-40B4-BE49-F238E27FC236}">
                <a16:creationId xmlns="" xmlns:a16="http://schemas.microsoft.com/office/drawing/2014/main" id="{42652709-0438-A24E-A8A4-355F2B4EA125}"/>
              </a:ext>
            </a:extLst>
          </p:cNvPr>
          <p:cNvSpPr/>
          <p:nvPr/>
        </p:nvSpPr>
        <p:spPr>
          <a:xfrm>
            <a:off x="5216240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71" name="Ellipse 70">
            <a:extLst>
              <a:ext uri="{FF2B5EF4-FFF2-40B4-BE49-F238E27FC236}">
                <a16:creationId xmlns="" xmlns:a16="http://schemas.microsoft.com/office/drawing/2014/main" id="{4FE9D244-1B94-B041-8951-F52864C3FDAF}"/>
              </a:ext>
            </a:extLst>
          </p:cNvPr>
          <p:cNvSpPr/>
          <p:nvPr/>
        </p:nvSpPr>
        <p:spPr>
          <a:xfrm>
            <a:off x="6701510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="" xmlns:a16="http://schemas.microsoft.com/office/drawing/2014/main" id="{497C3891-1358-E74B-8BFD-8BC3A7C76959}"/>
              </a:ext>
            </a:extLst>
          </p:cNvPr>
          <p:cNvSpPr/>
          <p:nvPr/>
        </p:nvSpPr>
        <p:spPr>
          <a:xfrm>
            <a:off x="8186779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6</a:t>
            </a:r>
          </a:p>
        </p:txBody>
      </p:sp>
      <p:cxnSp>
        <p:nvCxnSpPr>
          <p:cNvPr id="74" name="Connecteur droit 73">
            <a:extLst>
              <a:ext uri="{FF2B5EF4-FFF2-40B4-BE49-F238E27FC236}">
                <a16:creationId xmlns="" xmlns:a16="http://schemas.microsoft.com/office/drawing/2014/main" id="{B81918C7-3C89-5642-BFD6-7512074D1E4B}"/>
              </a:ext>
            </a:extLst>
          </p:cNvPr>
          <p:cNvCxnSpPr>
            <a:cxnSpLocks/>
          </p:cNvCxnSpPr>
          <p:nvPr/>
        </p:nvCxnSpPr>
        <p:spPr>
          <a:xfrm flipV="1">
            <a:off x="6820428" y="2025203"/>
            <a:ext cx="0" cy="224616"/>
          </a:xfrm>
          <a:prstGeom prst="line">
            <a:avLst/>
          </a:prstGeom>
          <a:ln w="28575">
            <a:solidFill>
              <a:srgbClr val="3B84B7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9">
            <a:extLst>
              <a:ext uri="{FF2B5EF4-FFF2-40B4-BE49-F238E27FC236}">
                <a16:creationId xmlns="" xmlns:a16="http://schemas.microsoft.com/office/drawing/2014/main" id="{15D01608-2F1B-6B4F-B70B-19E93008896F}"/>
              </a:ext>
            </a:extLst>
          </p:cNvPr>
          <p:cNvGrpSpPr/>
          <p:nvPr/>
        </p:nvGrpSpPr>
        <p:grpSpPr>
          <a:xfrm>
            <a:off x="4964125" y="2711484"/>
            <a:ext cx="1598556" cy="498784"/>
            <a:chOff x="4395774" y="2493929"/>
            <a:chExt cx="1598556" cy="716339"/>
          </a:xfrm>
        </p:grpSpPr>
        <p:cxnSp>
          <p:nvCxnSpPr>
            <p:cNvPr id="22" name="Connecteur droit 21">
              <a:extLst>
                <a:ext uri="{FF2B5EF4-FFF2-40B4-BE49-F238E27FC236}">
                  <a16:creationId xmlns="" xmlns:a16="http://schemas.microsoft.com/office/drawing/2014/main" id="{49A91697-ED19-E445-80FE-A79AA66583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5774" y="2493929"/>
              <a:ext cx="0" cy="716339"/>
            </a:xfrm>
            <a:prstGeom prst="line">
              <a:avLst/>
            </a:prstGeom>
            <a:ln w="28575">
              <a:solidFill>
                <a:srgbClr val="3B84B7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="" xmlns:a16="http://schemas.microsoft.com/office/drawing/2014/main" id="{BAEA69BE-EBCD-384E-A39C-ABD3A28D37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330" y="2493929"/>
              <a:ext cx="0" cy="716339"/>
            </a:xfrm>
            <a:prstGeom prst="line">
              <a:avLst/>
            </a:prstGeom>
            <a:ln w="28575">
              <a:solidFill>
                <a:srgbClr val="3B84B7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E83F9DC-FCF2-4F4D-BE67-D75E33643455}"/>
              </a:ext>
            </a:extLst>
          </p:cNvPr>
          <p:cNvSpPr/>
          <p:nvPr/>
        </p:nvSpPr>
        <p:spPr>
          <a:xfrm>
            <a:off x="4631206" y="3802325"/>
            <a:ext cx="657841" cy="158559"/>
          </a:xfrm>
          <a:prstGeom prst="rect">
            <a:avLst/>
          </a:prstGeom>
          <a:noFill/>
          <a:ln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7BCDBCA-104C-DE4F-B99B-A8BD79D293DB}"/>
              </a:ext>
            </a:extLst>
          </p:cNvPr>
          <p:cNvSpPr/>
          <p:nvPr/>
        </p:nvSpPr>
        <p:spPr>
          <a:xfrm>
            <a:off x="6210027" y="3802325"/>
            <a:ext cx="657841" cy="158559"/>
          </a:xfrm>
          <a:prstGeom prst="rect">
            <a:avLst/>
          </a:prstGeom>
          <a:noFill/>
          <a:ln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8A561BAF-31C9-7643-9374-B52BAA19E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57" y="917694"/>
            <a:ext cx="781970" cy="78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57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3384" y="243047"/>
            <a:ext cx="7495197" cy="400110"/>
          </a:xfrm>
        </p:spPr>
        <p:txBody>
          <a:bodyPr wrap="square">
            <a:spAutoFit/>
          </a:bodyPr>
          <a:lstStyle/>
          <a:p>
            <a:r>
              <a:rPr lang="fr-FR" sz="2000" dirty="0"/>
              <a:t>Principes de fonctionnement &amp; prise en main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F2EE-04FA-F34A-BD06-07B78C256D14}" type="datetime1">
              <a:rPr lang="fr-FR" smtClean="0"/>
              <a:t>24/03/2020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Guide Environnemental du Gros Œuvre - Découverte et prise en main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2F41-0795-4F80-92BE-C75C09D98A80}" type="slidenum">
              <a:rPr lang="fr-FR" smtClean="0"/>
              <a:pPr/>
              <a:t>11</a:t>
            </a:fld>
            <a:endParaRPr lang="fr-FR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="" xmlns:a16="http://schemas.microsoft.com/office/drawing/2014/main" id="{9120E63F-45F0-FB46-8BAB-9C5FE8D55EB0}"/>
              </a:ext>
            </a:extLst>
          </p:cNvPr>
          <p:cNvCxnSpPr>
            <a:cxnSpLocks/>
          </p:cNvCxnSpPr>
          <p:nvPr/>
        </p:nvCxnSpPr>
        <p:spPr>
          <a:xfrm>
            <a:off x="275063" y="1869857"/>
            <a:ext cx="8601308" cy="0"/>
          </a:xfrm>
          <a:prstGeom prst="straightConnector1">
            <a:avLst/>
          </a:prstGeom>
          <a:ln w="38100">
            <a:solidFill>
              <a:srgbClr val="3B84B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space réservé du contenu 6">
            <a:extLst>
              <a:ext uri="{FF2B5EF4-FFF2-40B4-BE49-F238E27FC236}">
                <a16:creationId xmlns="" xmlns:a16="http://schemas.microsoft.com/office/drawing/2014/main" id="{590F3C6F-BB97-384A-8D90-EB61DB393F7A}"/>
              </a:ext>
            </a:extLst>
          </p:cNvPr>
          <p:cNvSpPr txBox="1">
            <a:spLocks/>
          </p:cNvSpPr>
          <p:nvPr/>
        </p:nvSpPr>
        <p:spPr>
          <a:xfrm>
            <a:off x="6288971" y="2481695"/>
            <a:ext cx="2534910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85739" indent="-285739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00" indent="-238115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1000"/>
              </a:spcBef>
              <a:buClr>
                <a:srgbClr val="3B84B7"/>
              </a:buClr>
              <a:buSzPct val="120000"/>
              <a:buNone/>
            </a:pPr>
            <a:r>
              <a:rPr lang="fr-FR" sz="1200" dirty="0"/>
              <a:t>Grâce à la référence, retrouvez facilement la Fiche de Déclaration Environnementale et Sanitaire sur le site de l’INIES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="" xmlns:a16="http://schemas.microsoft.com/office/drawing/2014/main" id="{052AA3E1-0819-734B-A97E-3D2B83C6621E}"/>
              </a:ext>
            </a:extLst>
          </p:cNvPr>
          <p:cNvSpPr/>
          <p:nvPr/>
        </p:nvSpPr>
        <p:spPr>
          <a:xfrm>
            <a:off x="2245700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="" xmlns:a16="http://schemas.microsoft.com/office/drawing/2014/main" id="{C61F32A2-209F-BE40-9BDB-63A13E3AED96}"/>
              </a:ext>
            </a:extLst>
          </p:cNvPr>
          <p:cNvSpPr/>
          <p:nvPr/>
        </p:nvSpPr>
        <p:spPr>
          <a:xfrm>
            <a:off x="760430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9" name="Ellipse 68">
            <a:extLst>
              <a:ext uri="{FF2B5EF4-FFF2-40B4-BE49-F238E27FC236}">
                <a16:creationId xmlns="" xmlns:a16="http://schemas.microsoft.com/office/drawing/2014/main" id="{619BCCE2-B9A4-D44F-A591-048D4494ABF7}"/>
              </a:ext>
            </a:extLst>
          </p:cNvPr>
          <p:cNvSpPr/>
          <p:nvPr/>
        </p:nvSpPr>
        <p:spPr>
          <a:xfrm>
            <a:off x="3730970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70" name="Ellipse 69">
            <a:extLst>
              <a:ext uri="{FF2B5EF4-FFF2-40B4-BE49-F238E27FC236}">
                <a16:creationId xmlns="" xmlns:a16="http://schemas.microsoft.com/office/drawing/2014/main" id="{42652709-0438-A24E-A8A4-355F2B4EA125}"/>
              </a:ext>
            </a:extLst>
          </p:cNvPr>
          <p:cNvSpPr/>
          <p:nvPr/>
        </p:nvSpPr>
        <p:spPr>
          <a:xfrm>
            <a:off x="5216240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71" name="Ellipse 70">
            <a:extLst>
              <a:ext uri="{FF2B5EF4-FFF2-40B4-BE49-F238E27FC236}">
                <a16:creationId xmlns="" xmlns:a16="http://schemas.microsoft.com/office/drawing/2014/main" id="{4FE9D244-1B94-B041-8951-F52864C3FDAF}"/>
              </a:ext>
            </a:extLst>
          </p:cNvPr>
          <p:cNvSpPr/>
          <p:nvPr/>
        </p:nvSpPr>
        <p:spPr>
          <a:xfrm>
            <a:off x="6701510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="" xmlns:a16="http://schemas.microsoft.com/office/drawing/2014/main" id="{497C3891-1358-E74B-8BFD-8BC3A7C76959}"/>
              </a:ext>
            </a:extLst>
          </p:cNvPr>
          <p:cNvSpPr/>
          <p:nvPr/>
        </p:nvSpPr>
        <p:spPr>
          <a:xfrm>
            <a:off x="8186779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2"/>
                </a:solidFill>
              </a:rPr>
              <a:t>6</a:t>
            </a:r>
          </a:p>
        </p:txBody>
      </p:sp>
      <p:cxnSp>
        <p:nvCxnSpPr>
          <p:cNvPr id="74" name="Connecteur droit 73">
            <a:extLst>
              <a:ext uri="{FF2B5EF4-FFF2-40B4-BE49-F238E27FC236}">
                <a16:creationId xmlns="" xmlns:a16="http://schemas.microsoft.com/office/drawing/2014/main" id="{B81918C7-3C89-5642-BFD6-7512074D1E4B}"/>
              </a:ext>
            </a:extLst>
          </p:cNvPr>
          <p:cNvCxnSpPr>
            <a:cxnSpLocks/>
          </p:cNvCxnSpPr>
          <p:nvPr/>
        </p:nvCxnSpPr>
        <p:spPr>
          <a:xfrm flipV="1">
            <a:off x="8300402" y="2025203"/>
            <a:ext cx="0" cy="456492"/>
          </a:xfrm>
          <a:prstGeom prst="line">
            <a:avLst/>
          </a:prstGeom>
          <a:ln w="28575">
            <a:solidFill>
              <a:srgbClr val="3B84B7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Une image contenant capture d’écran&#10;&#10;Description générée automatiquement">
            <a:extLst>
              <a:ext uri="{FF2B5EF4-FFF2-40B4-BE49-F238E27FC236}">
                <a16:creationId xmlns="" xmlns:a16="http://schemas.microsoft.com/office/drawing/2014/main" id="{68B15346-1CCE-7E45-99FD-0E63FB8ECD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95" y="2218790"/>
            <a:ext cx="4411181" cy="3033958"/>
          </a:xfrm>
          <a:prstGeom prst="rect">
            <a:avLst/>
          </a:prstGeom>
          <a:ln>
            <a:solidFill>
              <a:srgbClr val="3B84B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e 12">
            <a:extLst>
              <a:ext uri="{FF2B5EF4-FFF2-40B4-BE49-F238E27FC236}">
                <a16:creationId xmlns="" xmlns:a16="http://schemas.microsoft.com/office/drawing/2014/main" id="{AED9378A-86F4-ED44-A803-BE7BBEB82D65}"/>
              </a:ext>
            </a:extLst>
          </p:cNvPr>
          <p:cNvGrpSpPr/>
          <p:nvPr/>
        </p:nvGrpSpPr>
        <p:grpSpPr>
          <a:xfrm flipH="1">
            <a:off x="5999516" y="3429447"/>
            <a:ext cx="2296637" cy="1062873"/>
            <a:chOff x="872976" y="3393514"/>
            <a:chExt cx="1922851" cy="1062873"/>
          </a:xfrm>
        </p:grpSpPr>
        <p:cxnSp>
          <p:nvCxnSpPr>
            <p:cNvPr id="33" name="Connecteur droit 32">
              <a:extLst>
                <a:ext uri="{FF2B5EF4-FFF2-40B4-BE49-F238E27FC236}">
                  <a16:creationId xmlns="" xmlns:a16="http://schemas.microsoft.com/office/drawing/2014/main" id="{BC7D4EB3-B70B-0F45-B9D3-2E8DAAB544C0}"/>
                </a:ext>
              </a:extLst>
            </p:cNvPr>
            <p:cNvCxnSpPr>
              <a:cxnSpLocks/>
            </p:cNvCxnSpPr>
            <p:nvPr/>
          </p:nvCxnSpPr>
          <p:spPr>
            <a:xfrm>
              <a:off x="872976" y="4456387"/>
              <a:ext cx="1922851" cy="0"/>
            </a:xfrm>
            <a:prstGeom prst="line">
              <a:avLst/>
            </a:prstGeom>
            <a:ln w="28575">
              <a:solidFill>
                <a:srgbClr val="3B84B7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="" xmlns:a16="http://schemas.microsoft.com/office/drawing/2014/main" id="{1F9A94AF-57F2-944A-AF58-AA760AD81F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2976" y="3393514"/>
              <a:ext cx="0" cy="1062873"/>
            </a:xfrm>
            <a:prstGeom prst="line">
              <a:avLst/>
            </a:prstGeom>
            <a:ln w="28575">
              <a:solidFill>
                <a:srgbClr val="3B84B7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0A97FE2A-AD2B-944C-B1A9-E43B63AF9A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57" y="917694"/>
            <a:ext cx="781970" cy="78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03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3384" y="243047"/>
            <a:ext cx="7495197" cy="400110"/>
          </a:xfrm>
        </p:spPr>
        <p:txBody>
          <a:bodyPr wrap="square">
            <a:spAutoFit/>
          </a:bodyPr>
          <a:lstStyle/>
          <a:p>
            <a:r>
              <a:rPr lang="fr-FR" sz="2000" dirty="0"/>
              <a:t>Principes de fonctionnement &amp; prise en main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F2EE-04FA-F34A-BD06-07B78C256D14}" type="datetime1">
              <a:rPr lang="fr-FR" smtClean="0"/>
              <a:t>24/03/2020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Guide Environnemental du Gros Œuvre - Découverte et prise en main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2F41-0795-4F80-92BE-C75C09D98A80}" type="slidenum">
              <a:rPr lang="fr-FR" smtClean="0"/>
              <a:pPr/>
              <a:t>12</a:t>
            </a:fld>
            <a:endParaRPr lang="fr-FR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="" xmlns:a16="http://schemas.microsoft.com/office/drawing/2014/main" id="{9120E63F-45F0-FB46-8BAB-9C5FE8D55EB0}"/>
              </a:ext>
            </a:extLst>
          </p:cNvPr>
          <p:cNvCxnSpPr>
            <a:cxnSpLocks/>
          </p:cNvCxnSpPr>
          <p:nvPr/>
        </p:nvCxnSpPr>
        <p:spPr>
          <a:xfrm>
            <a:off x="275063" y="1869857"/>
            <a:ext cx="8601308" cy="0"/>
          </a:xfrm>
          <a:prstGeom prst="straightConnector1">
            <a:avLst/>
          </a:prstGeom>
          <a:ln w="38100">
            <a:solidFill>
              <a:srgbClr val="3B84B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space réservé du contenu 6">
            <a:extLst>
              <a:ext uri="{FF2B5EF4-FFF2-40B4-BE49-F238E27FC236}">
                <a16:creationId xmlns="" xmlns:a16="http://schemas.microsoft.com/office/drawing/2014/main" id="{590F3C6F-BB97-384A-8D90-EB61DB393F7A}"/>
              </a:ext>
            </a:extLst>
          </p:cNvPr>
          <p:cNvSpPr txBox="1">
            <a:spLocks/>
          </p:cNvSpPr>
          <p:nvPr/>
        </p:nvSpPr>
        <p:spPr>
          <a:xfrm>
            <a:off x="828881" y="2922107"/>
            <a:ext cx="7671450" cy="17953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85739" indent="-285739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00" indent="-238115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600"/>
              </a:spcBef>
              <a:buClr>
                <a:srgbClr val="3B84B7"/>
              </a:buClr>
              <a:buSzPct val="120000"/>
              <a:buNone/>
            </a:pPr>
            <a:r>
              <a:rPr lang="fr-FR" sz="1400" b="1" dirty="0"/>
              <a:t>Le Guide Environnemental du Gros Œuvre ne vient en aucun cas se substituer à une étude structure, ou à la Décomposition du Prix Global et Forfaitaire</a:t>
            </a:r>
            <a:r>
              <a:rPr lang="fr-FR" sz="1400" dirty="0"/>
              <a:t> (DPGF) </a:t>
            </a:r>
            <a:r>
              <a:rPr lang="fr-FR" sz="1400" b="1" dirty="0"/>
              <a:t>de l'ouvrage. </a:t>
            </a:r>
          </a:p>
          <a:p>
            <a:pPr marL="0" indent="0" algn="ctr">
              <a:spcBef>
                <a:spcPts val="1600"/>
              </a:spcBef>
              <a:buClr>
                <a:srgbClr val="3B84B7"/>
              </a:buClr>
              <a:buSzPct val="120000"/>
              <a:buNone/>
            </a:pPr>
            <a:r>
              <a:rPr lang="fr-FR" sz="1400" dirty="0"/>
              <a:t>C'est un outil d'aide au pré-dimensionnement dans le cadre d'une analyse de cycle de vie.</a:t>
            </a:r>
          </a:p>
          <a:p>
            <a:pPr marL="0" indent="0" algn="ctr">
              <a:spcBef>
                <a:spcPts val="1600"/>
              </a:spcBef>
              <a:buClr>
                <a:srgbClr val="3B84B7"/>
              </a:buClr>
              <a:buSzPct val="120000"/>
              <a:buNone/>
            </a:pPr>
            <a:r>
              <a:rPr lang="fr-FR" sz="1400" dirty="0"/>
              <a:t>Retrouvez dans l’onglet « Généralités » quelques rappels techniques pour mieux comprendre</a:t>
            </a:r>
            <a:br>
              <a:rPr lang="fr-FR" sz="1400" dirty="0"/>
            </a:br>
            <a:r>
              <a:rPr lang="fr-FR" sz="1400" dirty="0"/>
              <a:t>les caractéristiques techniques des bétons : classe d'exposition des bétons, </a:t>
            </a:r>
            <a:br>
              <a:rPr lang="fr-FR" sz="1400" dirty="0"/>
            </a:br>
            <a:r>
              <a:rPr lang="fr-FR" sz="1400" dirty="0"/>
              <a:t>types de ciments, principaux types de fondations.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="" xmlns:a16="http://schemas.microsoft.com/office/drawing/2014/main" id="{052AA3E1-0819-734B-A97E-3D2B83C6621E}"/>
              </a:ext>
            </a:extLst>
          </p:cNvPr>
          <p:cNvSpPr/>
          <p:nvPr/>
        </p:nvSpPr>
        <p:spPr>
          <a:xfrm>
            <a:off x="2245700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="" xmlns:a16="http://schemas.microsoft.com/office/drawing/2014/main" id="{C61F32A2-209F-BE40-9BDB-63A13E3AED96}"/>
              </a:ext>
            </a:extLst>
          </p:cNvPr>
          <p:cNvSpPr/>
          <p:nvPr/>
        </p:nvSpPr>
        <p:spPr>
          <a:xfrm>
            <a:off x="760430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9" name="Ellipse 68">
            <a:extLst>
              <a:ext uri="{FF2B5EF4-FFF2-40B4-BE49-F238E27FC236}">
                <a16:creationId xmlns="" xmlns:a16="http://schemas.microsoft.com/office/drawing/2014/main" id="{619BCCE2-B9A4-D44F-A591-048D4494ABF7}"/>
              </a:ext>
            </a:extLst>
          </p:cNvPr>
          <p:cNvSpPr/>
          <p:nvPr/>
        </p:nvSpPr>
        <p:spPr>
          <a:xfrm>
            <a:off x="3730970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70" name="Ellipse 69">
            <a:extLst>
              <a:ext uri="{FF2B5EF4-FFF2-40B4-BE49-F238E27FC236}">
                <a16:creationId xmlns="" xmlns:a16="http://schemas.microsoft.com/office/drawing/2014/main" id="{42652709-0438-A24E-A8A4-355F2B4EA125}"/>
              </a:ext>
            </a:extLst>
          </p:cNvPr>
          <p:cNvSpPr/>
          <p:nvPr/>
        </p:nvSpPr>
        <p:spPr>
          <a:xfrm>
            <a:off x="5216240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71" name="Ellipse 70">
            <a:extLst>
              <a:ext uri="{FF2B5EF4-FFF2-40B4-BE49-F238E27FC236}">
                <a16:creationId xmlns="" xmlns:a16="http://schemas.microsoft.com/office/drawing/2014/main" id="{4FE9D244-1B94-B041-8951-F52864C3FDAF}"/>
              </a:ext>
            </a:extLst>
          </p:cNvPr>
          <p:cNvSpPr/>
          <p:nvPr/>
        </p:nvSpPr>
        <p:spPr>
          <a:xfrm>
            <a:off x="6701510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="" xmlns:a16="http://schemas.microsoft.com/office/drawing/2014/main" id="{497C3891-1358-E74B-8BFD-8BC3A7C76959}"/>
              </a:ext>
            </a:extLst>
          </p:cNvPr>
          <p:cNvSpPr/>
          <p:nvPr/>
        </p:nvSpPr>
        <p:spPr>
          <a:xfrm>
            <a:off x="8186779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5" name="Bulle rectangulaire à coins arrondis 4">
            <a:extLst>
              <a:ext uri="{FF2B5EF4-FFF2-40B4-BE49-F238E27FC236}">
                <a16:creationId xmlns="" xmlns:a16="http://schemas.microsoft.com/office/drawing/2014/main" id="{178A9CAC-56FB-FF4E-BD1A-7A9B8099CB40}"/>
              </a:ext>
            </a:extLst>
          </p:cNvPr>
          <p:cNvSpPr/>
          <p:nvPr/>
        </p:nvSpPr>
        <p:spPr>
          <a:xfrm>
            <a:off x="4664605" y="2279790"/>
            <a:ext cx="567047" cy="449799"/>
          </a:xfrm>
          <a:prstGeom prst="wedgeRoundRectCallout">
            <a:avLst>
              <a:gd name="adj1" fmla="val -50981"/>
              <a:gd name="adj2" fmla="val 8590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81862973-6D7B-C94D-84EA-070F2F8ED1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57" y="917694"/>
            <a:ext cx="781970" cy="78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80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323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3384" y="243047"/>
            <a:ext cx="7495197" cy="400110"/>
          </a:xfrm>
        </p:spPr>
        <p:txBody>
          <a:bodyPr wrap="square">
            <a:spAutoFit/>
          </a:bodyPr>
          <a:lstStyle/>
          <a:p>
            <a:r>
              <a:rPr lang="fr-FR" sz="2000" dirty="0"/>
              <a:t>La démo en ligne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46AC1E0F-4FE6-4542-9069-CAC7607D81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313131"/>
              </a:clrFrom>
              <a:clrTo>
                <a:srgbClr val="31313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2" b="12292"/>
          <a:stretch/>
        </p:blipFill>
        <p:spPr>
          <a:xfrm>
            <a:off x="125593" y="277503"/>
            <a:ext cx="1407932" cy="347840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="" xmlns:a16="http://schemas.microsoft.com/office/drawing/2014/main" id="{5AB89482-8CEE-DD4B-9AA9-0062B8168D94}"/>
              </a:ext>
            </a:extLst>
          </p:cNvPr>
          <p:cNvGrpSpPr/>
          <p:nvPr/>
        </p:nvGrpSpPr>
        <p:grpSpPr>
          <a:xfrm>
            <a:off x="1502572" y="704366"/>
            <a:ext cx="6138855" cy="5010633"/>
            <a:chOff x="1502572" y="704366"/>
            <a:chExt cx="6138855" cy="5010633"/>
          </a:xfrm>
        </p:grpSpPr>
        <p:pic>
          <p:nvPicPr>
            <p:cNvPr id="16" name="Image 15" descr="Une image contenant équipement électronique, afficher, moniteur, intérieur&#10;&#10;Description générée automatiquement">
              <a:extLst>
                <a:ext uri="{FF2B5EF4-FFF2-40B4-BE49-F238E27FC236}">
                  <a16:creationId xmlns="" xmlns:a16="http://schemas.microsoft.com/office/drawing/2014/main" id="{BE33A2B3-9BC6-C547-AB49-537D93F5B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2572" y="704366"/>
              <a:ext cx="6138855" cy="5010633"/>
            </a:xfrm>
            <a:prstGeom prst="rect">
              <a:avLst/>
            </a:prstGeom>
          </p:spPr>
        </p:pic>
        <p:pic>
          <p:nvPicPr>
            <p:cNvPr id="8" name="Image 7" descr="Une image contenant capture d’écran&#10;&#10;Description générée automatiquement">
              <a:extLst>
                <a:ext uri="{FF2B5EF4-FFF2-40B4-BE49-F238E27FC236}">
                  <a16:creationId xmlns="" xmlns:a16="http://schemas.microsoft.com/office/drawing/2014/main" id="{000B7401-972C-754D-BFDF-6B4D67BDB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1408" y="1249982"/>
              <a:ext cx="4973283" cy="2838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5499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F2EE-04FA-F34A-BD06-07B78C256D14}" type="datetime1">
              <a:rPr lang="fr-FR" smtClean="0"/>
              <a:t>24/03/2020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Guide Environnemental du Gros Œuvre - Découverte et prise en main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2F41-0795-4F80-92BE-C75C09D98A80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8" name="Titre 1">
            <a:extLst>
              <a:ext uri="{FF2B5EF4-FFF2-40B4-BE49-F238E27FC236}">
                <a16:creationId xmlns="" xmlns:a16="http://schemas.microsoft.com/office/drawing/2014/main" id="{C84BB90E-45BA-8148-B0E8-D78EFD5E2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384" y="243047"/>
            <a:ext cx="7495197" cy="400110"/>
          </a:xfrm>
        </p:spPr>
        <p:txBody>
          <a:bodyPr wrap="square">
            <a:spAutoFit/>
          </a:bodyPr>
          <a:lstStyle/>
          <a:p>
            <a:r>
              <a:rPr lang="fr-FR" sz="2000" dirty="0"/>
              <a:t>Où trouver le Guide Environnemental du Gros Œuvre (GEGO) ?</a:t>
            </a:r>
          </a:p>
        </p:txBody>
      </p:sp>
      <p:pic>
        <p:nvPicPr>
          <p:cNvPr id="19" name="Image 18" descr="Une image contenant capture d’écran&#10;&#10;&#10;&#10;Description générée automatiquement">
            <a:extLst>
              <a:ext uri="{FF2B5EF4-FFF2-40B4-BE49-F238E27FC236}">
                <a16:creationId xmlns="" xmlns:a16="http://schemas.microsoft.com/office/drawing/2014/main" id="{8315FF8D-AEFB-F04D-9160-149DA0F50B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4" t="9676" r="24311" b="72318"/>
          <a:stretch/>
        </p:blipFill>
        <p:spPr>
          <a:xfrm>
            <a:off x="203931" y="1516790"/>
            <a:ext cx="5247259" cy="2906535"/>
          </a:xfrm>
          <a:prstGeom prst="rect">
            <a:avLst/>
          </a:prstGeom>
        </p:spPr>
      </p:pic>
      <p:sp>
        <p:nvSpPr>
          <p:cNvPr id="20" name="Espace réservé du contenu 6">
            <a:extLst>
              <a:ext uri="{FF2B5EF4-FFF2-40B4-BE49-F238E27FC236}">
                <a16:creationId xmlns="" xmlns:a16="http://schemas.microsoft.com/office/drawing/2014/main" id="{AE5F3DBD-2444-4A41-96BB-97F6CBEF2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7743" y="1566075"/>
            <a:ext cx="3802325" cy="2923877"/>
          </a:xfrm>
        </p:spPr>
        <p:txBody>
          <a:bodyPr wrap="square">
            <a:spAutoFit/>
          </a:bodyPr>
          <a:lstStyle/>
          <a:p>
            <a:pPr marL="187847" indent="-187847">
              <a:spcBef>
                <a:spcPts val="1600"/>
              </a:spcBef>
              <a:buClr>
                <a:srgbClr val="3B84B7"/>
              </a:buClr>
              <a:buSzPct val="120000"/>
              <a:buFont typeface="Wingdings" pitchFamily="2" charset="2"/>
              <a:buChar char="§"/>
            </a:pPr>
            <a:r>
              <a:rPr lang="fr-FR" sz="1600" b="1" dirty="0"/>
              <a:t>Retrouver le fichier en téléchargement sur </a:t>
            </a:r>
            <a:r>
              <a:rPr lang="fr-FR" sz="1600" b="1" dirty="0" err="1">
                <a:solidFill>
                  <a:srgbClr val="3B84B7"/>
                </a:solidFill>
              </a:rPr>
              <a:t>www.infociments.fr</a:t>
            </a:r>
            <a:endParaRPr lang="fr-FR" sz="1600" b="1" dirty="0">
              <a:solidFill>
                <a:srgbClr val="3B84B7"/>
              </a:solidFill>
            </a:endParaRPr>
          </a:p>
          <a:p>
            <a:pPr marL="187847" indent="-187847">
              <a:spcBef>
                <a:spcPts val="1600"/>
              </a:spcBef>
              <a:buClr>
                <a:srgbClr val="3B84B7"/>
              </a:buClr>
              <a:buSzPct val="120000"/>
              <a:buFont typeface="Wingdings" pitchFamily="2" charset="2"/>
              <a:buChar char="§"/>
            </a:pPr>
            <a:r>
              <a:rPr lang="fr-FR" sz="1600" b="1" dirty="0"/>
              <a:t>Pour le retrouver facilement, saisissez « GEGO » dans le moteur de recherche</a:t>
            </a:r>
          </a:p>
          <a:p>
            <a:pPr marL="187847" indent="-187847">
              <a:spcBef>
                <a:spcPts val="1600"/>
              </a:spcBef>
              <a:buClr>
                <a:srgbClr val="3B84B7"/>
              </a:buClr>
              <a:buSzPct val="120000"/>
              <a:buFont typeface="Wingdings" pitchFamily="2" charset="2"/>
              <a:buChar char="§"/>
            </a:pPr>
            <a:r>
              <a:rPr lang="fr-FR" sz="1600" b="1" dirty="0"/>
              <a:t>Le guide sera actualisé tous les trimestres</a:t>
            </a:r>
          </a:p>
          <a:p>
            <a:pPr marL="187847" indent="-187847">
              <a:spcBef>
                <a:spcPts val="1600"/>
              </a:spcBef>
              <a:buClr>
                <a:srgbClr val="3B84B7"/>
              </a:buClr>
              <a:buSzPct val="120000"/>
              <a:buFont typeface="Wingdings" pitchFamily="2" charset="2"/>
              <a:buChar char="§"/>
            </a:pPr>
            <a:r>
              <a:rPr lang="fr-FR" sz="1600" b="1" dirty="0"/>
              <a:t>Lors du téléchargement du fichier, indiquez votre adresse e-mail afin d’être informé directement des mises à jour</a:t>
            </a:r>
          </a:p>
        </p:txBody>
      </p:sp>
    </p:spTree>
    <p:extLst>
      <p:ext uri="{BB962C8B-B14F-4D97-AF65-F5344CB8AC3E}">
        <p14:creationId xmlns:p14="http://schemas.microsoft.com/office/powerpoint/2010/main" val="907792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45373887"/>
              </p:ext>
            </p:extLst>
          </p:nvPr>
        </p:nvGraphicFramePr>
        <p:xfrm>
          <a:off x="2715768" y="1513332"/>
          <a:ext cx="5971032" cy="3232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DC78-D8B5-6D4A-9AD2-2777D9FD2EE2}" type="datetime1">
              <a:rPr lang="fr-FR" smtClean="0"/>
              <a:t>24/03/2020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2514600" y="5296959"/>
            <a:ext cx="4114800" cy="304271"/>
          </a:xfrm>
        </p:spPr>
        <p:txBody>
          <a:bodyPr/>
          <a:lstStyle/>
          <a:p>
            <a:r>
              <a:rPr lang="fr-FR" dirty="0"/>
              <a:t>Guide Environnemental du Gros Œuvre - Découverte et prise en main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2F41-0795-4F80-92BE-C75C09D98A80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4DB5AFC2-4F5A-8641-A7C9-F29DB07BF4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19" y="1654263"/>
            <a:ext cx="1470854" cy="14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3384" y="243047"/>
            <a:ext cx="7495197" cy="400110"/>
          </a:xfrm>
        </p:spPr>
        <p:txBody>
          <a:bodyPr wrap="square">
            <a:spAutoFit/>
          </a:bodyPr>
          <a:lstStyle/>
          <a:p>
            <a:r>
              <a:rPr lang="fr-FR" sz="2000" dirty="0"/>
              <a:t>Le contexte de la Réglementation Environnementale 2020 (RE 2020)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F2EE-04FA-F34A-BD06-07B78C256D14}" type="datetime1">
              <a:rPr lang="fr-FR" smtClean="0"/>
              <a:t>24/03/2020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Guide Environnemental du Gros Œuvre - Découverte et prise en main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2F41-0795-4F80-92BE-C75C09D98A80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3" name="Espace réservé du contenu 6">
            <a:extLst>
              <a:ext uri="{FF2B5EF4-FFF2-40B4-BE49-F238E27FC236}">
                <a16:creationId xmlns="" xmlns:a16="http://schemas.microsoft.com/office/drawing/2014/main" id="{1D4B95CB-FCDC-6F41-B1E9-B1F8984F6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063" y="1118269"/>
            <a:ext cx="7616537" cy="2072362"/>
          </a:xfrm>
        </p:spPr>
        <p:txBody>
          <a:bodyPr wrap="square">
            <a:spAutoFit/>
          </a:bodyPr>
          <a:lstStyle/>
          <a:p>
            <a:pPr marL="187847" indent="-187847">
              <a:spcBef>
                <a:spcPts val="1000"/>
              </a:spcBef>
              <a:buClr>
                <a:srgbClr val="3B84B7"/>
              </a:buClr>
              <a:buSzPct val="120000"/>
              <a:buFont typeface="Wingdings" pitchFamily="2" charset="2"/>
              <a:buChar char="§"/>
            </a:pPr>
            <a:r>
              <a:rPr lang="fr-FR" sz="1600" b="1" dirty="0"/>
              <a:t>La prochaine Réglementation Environnementale 2020 (RE 2020) intégrera, en plus de l’indicateur énergétique, </a:t>
            </a:r>
            <a:r>
              <a:rPr lang="fr-FR" sz="1600" b="1" dirty="0">
                <a:solidFill>
                  <a:srgbClr val="3B84B7"/>
                </a:solidFill>
              </a:rPr>
              <a:t>un indicateur carbone</a:t>
            </a:r>
            <a:endParaRPr lang="fr-FR" sz="1600" b="1" dirty="0"/>
          </a:p>
          <a:p>
            <a:pPr marL="187847" indent="-187847">
              <a:spcBef>
                <a:spcPts val="1000"/>
              </a:spcBef>
              <a:buClr>
                <a:srgbClr val="3B84B7"/>
              </a:buClr>
              <a:buSzPct val="120000"/>
              <a:buFont typeface="Wingdings" pitchFamily="2" charset="2"/>
              <a:buChar char="§"/>
            </a:pPr>
            <a:r>
              <a:rPr lang="fr-FR" sz="1600" b="1" dirty="0"/>
              <a:t>Les émissions de gaz à effet de </a:t>
            </a:r>
            <a:r>
              <a:rPr lang="fr-FR" sz="1600" b="1" dirty="0" smtClean="0"/>
              <a:t>serre </a:t>
            </a:r>
            <a:r>
              <a:rPr lang="fr-FR" sz="1600" b="1" dirty="0"/>
              <a:t>seront évaluées tout au long du cycle de vie du bâtiment  </a:t>
            </a:r>
          </a:p>
          <a:p>
            <a:pPr marL="187847" indent="-187847">
              <a:spcBef>
                <a:spcPts val="1000"/>
              </a:spcBef>
              <a:buClr>
                <a:srgbClr val="3B84B7"/>
              </a:buClr>
              <a:buSzPct val="120000"/>
              <a:buFont typeface="Wingdings" pitchFamily="2" charset="2"/>
              <a:buChar char="§"/>
            </a:pPr>
            <a:r>
              <a:rPr lang="fr-FR" sz="1600" b="1" dirty="0"/>
              <a:t>Pour réaliser l’Analyse de Cycle de Vie du bâtiment, le Bureau d’Étude missionné utilisera pour les matériaux les données des </a:t>
            </a:r>
            <a:r>
              <a:rPr lang="fr-FR" sz="1600" b="1" dirty="0">
                <a:solidFill>
                  <a:srgbClr val="3B84B7"/>
                </a:solidFill>
              </a:rPr>
              <a:t>Fiches de Déclaration Environnementale et Sanitaire (FDES)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9010D2E-5D21-0643-9C99-C3A3D3DD17EA}"/>
              </a:ext>
            </a:extLst>
          </p:cNvPr>
          <p:cNvSpPr/>
          <p:nvPr/>
        </p:nvSpPr>
        <p:spPr>
          <a:xfrm>
            <a:off x="1172954" y="3617585"/>
            <a:ext cx="6798092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buClr>
                <a:srgbClr val="3B84B7"/>
              </a:buClr>
              <a:buSzPct val="120000"/>
            </a:pPr>
            <a:r>
              <a:rPr lang="fr-FR" sz="1600" b="1" dirty="0"/>
              <a:t>Pour favoriser l’utilisation de données fiables, un guide de choix multicritères a été développé pour les produits de la filière béton </a:t>
            </a:r>
          </a:p>
          <a:p>
            <a:pPr algn="ctr">
              <a:spcBef>
                <a:spcPts val="1000"/>
              </a:spcBef>
              <a:buClr>
                <a:srgbClr val="3B84B7"/>
              </a:buClr>
              <a:buSzPct val="120000"/>
            </a:pPr>
            <a:r>
              <a:rPr lang="fr-FR" sz="1600" b="1" dirty="0">
                <a:solidFill>
                  <a:srgbClr val="3B84B7"/>
                </a:solidFill>
              </a:rPr>
              <a:t>Le Guide Environnemental du Gros Œuvre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="" xmlns:a16="http://schemas.microsoft.com/office/drawing/2014/main" id="{887C4AB5-667D-A444-B16E-0A08D4BDBEEC}"/>
              </a:ext>
            </a:extLst>
          </p:cNvPr>
          <p:cNvCxnSpPr/>
          <p:nvPr/>
        </p:nvCxnSpPr>
        <p:spPr>
          <a:xfrm>
            <a:off x="1324303" y="3556701"/>
            <a:ext cx="6514312" cy="0"/>
          </a:xfrm>
          <a:prstGeom prst="line">
            <a:avLst/>
          </a:prstGeom>
          <a:ln>
            <a:solidFill>
              <a:srgbClr val="3B84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="" xmlns:a16="http://schemas.microsoft.com/office/drawing/2014/main" id="{53012007-CCBB-C840-A7E5-A760D26D4902}"/>
              </a:ext>
            </a:extLst>
          </p:cNvPr>
          <p:cNvCxnSpPr/>
          <p:nvPr/>
        </p:nvCxnSpPr>
        <p:spPr>
          <a:xfrm>
            <a:off x="1324303" y="4666594"/>
            <a:ext cx="6514312" cy="0"/>
          </a:xfrm>
          <a:prstGeom prst="line">
            <a:avLst/>
          </a:prstGeom>
          <a:ln>
            <a:solidFill>
              <a:srgbClr val="3B84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èche vers la droite 10">
            <a:extLst>
              <a:ext uri="{FF2B5EF4-FFF2-40B4-BE49-F238E27FC236}">
                <a16:creationId xmlns="" xmlns:a16="http://schemas.microsoft.com/office/drawing/2014/main" id="{E77C4828-C2A7-0140-A5D2-A82739849508}"/>
              </a:ext>
            </a:extLst>
          </p:cNvPr>
          <p:cNvSpPr/>
          <p:nvPr/>
        </p:nvSpPr>
        <p:spPr>
          <a:xfrm>
            <a:off x="2358521" y="4320654"/>
            <a:ext cx="334229" cy="206302"/>
          </a:xfrm>
          <a:prstGeom prst="rightArrow">
            <a:avLst/>
          </a:prstGeom>
          <a:solidFill>
            <a:srgbClr val="3B8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66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3384" y="243047"/>
            <a:ext cx="7495197" cy="400110"/>
          </a:xfrm>
        </p:spPr>
        <p:txBody>
          <a:bodyPr wrap="square">
            <a:spAutoFit/>
          </a:bodyPr>
          <a:lstStyle/>
          <a:p>
            <a:r>
              <a:rPr lang="fr-FR" sz="2000" dirty="0"/>
              <a:t>Le développement du Guide Environnemental du Gros Œuvre (GEGO)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F2EE-04FA-F34A-BD06-07B78C256D14}" type="datetime1">
              <a:rPr lang="fr-FR" smtClean="0"/>
              <a:t>24/03/2020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Guide Environnemental du Gros Œuvre - Découverte et prise en main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2F41-0795-4F80-92BE-C75C09D98A80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3" name="Espace réservé du contenu 6">
            <a:extLst>
              <a:ext uri="{FF2B5EF4-FFF2-40B4-BE49-F238E27FC236}">
                <a16:creationId xmlns="" xmlns:a16="http://schemas.microsoft.com/office/drawing/2014/main" id="{1D4B95CB-FCDC-6F41-B1E9-B1F8984F6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911" y="1452944"/>
            <a:ext cx="6777150" cy="584775"/>
          </a:xfrm>
        </p:spPr>
        <p:txBody>
          <a:bodyPr wrap="square">
            <a:spAutoFit/>
          </a:bodyPr>
          <a:lstStyle/>
          <a:p>
            <a:pPr>
              <a:spcBef>
                <a:spcPts val="2200"/>
              </a:spcBef>
              <a:buClr>
                <a:srgbClr val="3B84B7"/>
              </a:buClr>
              <a:buSzPct val="120000"/>
              <a:buFont typeface="Wingdings" pitchFamily="2" charset="2"/>
              <a:buChar char="ü"/>
            </a:pPr>
            <a:r>
              <a:rPr lang="fr-FR" sz="1600" b="1" dirty="0"/>
              <a:t>Initié suite à une démarche </a:t>
            </a:r>
            <a:r>
              <a:rPr lang="fr-FR" sz="1600" b="1" dirty="0">
                <a:solidFill>
                  <a:srgbClr val="3B84B7"/>
                </a:solidFill>
              </a:rPr>
              <a:t>« </a:t>
            </a:r>
            <a:r>
              <a:rPr lang="fr-FR" sz="1600" b="1" dirty="0" err="1">
                <a:solidFill>
                  <a:srgbClr val="3B84B7"/>
                </a:solidFill>
              </a:rPr>
              <a:t>customer</a:t>
            </a:r>
            <a:r>
              <a:rPr lang="fr-FR" sz="1600" b="1" dirty="0">
                <a:solidFill>
                  <a:srgbClr val="3B84B7"/>
                </a:solidFill>
              </a:rPr>
              <a:t> </a:t>
            </a:r>
            <a:r>
              <a:rPr lang="fr-FR" sz="1600" b="1" dirty="0" err="1">
                <a:solidFill>
                  <a:srgbClr val="3B84B7"/>
                </a:solidFill>
              </a:rPr>
              <a:t>discovery</a:t>
            </a:r>
            <a:r>
              <a:rPr lang="fr-FR" sz="1600" b="1" dirty="0">
                <a:solidFill>
                  <a:srgbClr val="3B84B7"/>
                </a:solidFill>
              </a:rPr>
              <a:t> »</a:t>
            </a:r>
            <a:r>
              <a:rPr lang="fr-FR" sz="1600" b="1" dirty="0"/>
              <a:t> réalisé auprès des Bureau d’Etudes impliqués dans l’expérimentation E+C-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0E4C1ED6-24F1-E642-81B5-3C1AA7E29C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2944"/>
            <a:ext cx="1305923" cy="1309845"/>
          </a:xfrm>
          <a:prstGeom prst="rect">
            <a:avLst/>
          </a:prstGeom>
        </p:spPr>
      </p:pic>
      <p:sp>
        <p:nvSpPr>
          <p:cNvPr id="14" name="Espace réservé du contenu 6">
            <a:extLst>
              <a:ext uri="{FF2B5EF4-FFF2-40B4-BE49-F238E27FC236}">
                <a16:creationId xmlns="" xmlns:a16="http://schemas.microsoft.com/office/drawing/2014/main" id="{34F2E81D-05BC-214D-A78B-A2E3711CA7D2}"/>
              </a:ext>
            </a:extLst>
          </p:cNvPr>
          <p:cNvSpPr txBox="1">
            <a:spLocks/>
          </p:cNvSpPr>
          <p:nvPr/>
        </p:nvSpPr>
        <p:spPr>
          <a:xfrm>
            <a:off x="2034911" y="2319966"/>
            <a:ext cx="6777150" cy="93358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85739" indent="-285739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00" indent="-238115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buClr>
                <a:srgbClr val="3B84B7"/>
              </a:buClr>
              <a:buSzPct val="120000"/>
              <a:buFont typeface="Wingdings" pitchFamily="2" charset="2"/>
              <a:buChar char="ü"/>
            </a:pPr>
            <a:r>
              <a:rPr lang="fr-FR" sz="1600" b="1" dirty="0"/>
              <a:t>Apporte une réponse aux </a:t>
            </a:r>
            <a:r>
              <a:rPr lang="fr-FR" sz="1600" b="1" dirty="0">
                <a:solidFill>
                  <a:srgbClr val="3B84B7"/>
                </a:solidFill>
              </a:rPr>
              <a:t>exigences des Bureaux d’Etudes</a:t>
            </a:r>
            <a:r>
              <a:rPr lang="fr-FR" sz="1600" b="1" dirty="0"/>
              <a:t> :</a:t>
            </a:r>
          </a:p>
          <a:p>
            <a:pPr marL="333361" lvl="1" indent="0">
              <a:spcBef>
                <a:spcPts val="400"/>
              </a:spcBef>
              <a:buClr>
                <a:srgbClr val="3B84B7"/>
              </a:buClr>
              <a:buSzPct val="120000"/>
              <a:buNone/>
            </a:pPr>
            <a:r>
              <a:rPr lang="fr-FR" sz="1600" dirty="0"/>
              <a:t>&gt; Fiabilité des données </a:t>
            </a:r>
          </a:p>
          <a:p>
            <a:pPr marL="333361" lvl="1" indent="0">
              <a:spcBef>
                <a:spcPts val="400"/>
              </a:spcBef>
              <a:buClr>
                <a:srgbClr val="3B84B7"/>
              </a:buClr>
              <a:buSzPct val="120000"/>
              <a:buNone/>
            </a:pPr>
            <a:r>
              <a:rPr lang="fr-FR" sz="1600" dirty="0"/>
              <a:t>&gt; Gain de temps</a:t>
            </a:r>
          </a:p>
        </p:txBody>
      </p:sp>
      <p:sp>
        <p:nvSpPr>
          <p:cNvPr id="15" name="Espace réservé du contenu 6">
            <a:extLst>
              <a:ext uri="{FF2B5EF4-FFF2-40B4-BE49-F238E27FC236}">
                <a16:creationId xmlns="" xmlns:a16="http://schemas.microsoft.com/office/drawing/2014/main" id="{A1653BEB-2D9F-3F49-99F0-20298E997B62}"/>
              </a:ext>
            </a:extLst>
          </p:cNvPr>
          <p:cNvSpPr txBox="1">
            <a:spLocks/>
          </p:cNvSpPr>
          <p:nvPr/>
        </p:nvSpPr>
        <p:spPr>
          <a:xfrm>
            <a:off x="2034911" y="3535802"/>
            <a:ext cx="6777150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85739" indent="-285739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00" indent="-238115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200"/>
              </a:spcBef>
              <a:buClr>
                <a:srgbClr val="3B84B7"/>
              </a:buClr>
              <a:buSzPct val="120000"/>
              <a:buFont typeface="Wingdings" pitchFamily="2" charset="2"/>
              <a:buChar char="ü"/>
            </a:pPr>
            <a:r>
              <a:rPr lang="fr-FR" sz="1600" b="1" dirty="0"/>
              <a:t>Permet de </a:t>
            </a:r>
            <a:r>
              <a:rPr lang="fr-FR" sz="1600" b="1" dirty="0">
                <a:solidFill>
                  <a:srgbClr val="3B84B7"/>
                </a:solidFill>
              </a:rPr>
              <a:t>limiter l’usage pénalisant de Modules de Données Environnementales Génériques par Défaut</a:t>
            </a:r>
            <a:r>
              <a:rPr lang="fr-FR" sz="1600" b="1" dirty="0"/>
              <a:t> </a:t>
            </a:r>
            <a:r>
              <a:rPr lang="fr-FR" sz="1600" dirty="0"/>
              <a:t>(MDEGD)</a:t>
            </a:r>
          </a:p>
        </p:txBody>
      </p:sp>
      <p:sp>
        <p:nvSpPr>
          <p:cNvPr id="16" name="Espace réservé du contenu 6">
            <a:extLst>
              <a:ext uri="{FF2B5EF4-FFF2-40B4-BE49-F238E27FC236}">
                <a16:creationId xmlns="" xmlns:a16="http://schemas.microsoft.com/office/drawing/2014/main" id="{38492481-116E-5B41-B279-E0AFB4BA0F51}"/>
              </a:ext>
            </a:extLst>
          </p:cNvPr>
          <p:cNvSpPr txBox="1">
            <a:spLocks/>
          </p:cNvSpPr>
          <p:nvPr/>
        </p:nvSpPr>
        <p:spPr>
          <a:xfrm>
            <a:off x="2034911" y="4402824"/>
            <a:ext cx="6777150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85739" indent="-285739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00" indent="-238115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200"/>
              </a:spcBef>
              <a:buClr>
                <a:srgbClr val="3B84B7"/>
              </a:buClr>
              <a:buSzPct val="120000"/>
              <a:buFont typeface="Wingdings" pitchFamily="2" charset="2"/>
              <a:buChar char="ü"/>
            </a:pPr>
            <a:r>
              <a:rPr lang="fr-FR" sz="1600" b="1" dirty="0"/>
              <a:t>S’inscrit dans la continuité de la démarche « </a:t>
            </a:r>
            <a:r>
              <a:rPr lang="fr-FR" sz="1600" b="1" dirty="0">
                <a:solidFill>
                  <a:srgbClr val="3B84B7"/>
                </a:solidFill>
              </a:rPr>
              <a:t>le bon béton au bon endroit</a:t>
            </a:r>
            <a:r>
              <a:rPr lang="fr-FR" sz="1600" b="1" dirty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48329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3384" y="243047"/>
            <a:ext cx="7495197" cy="400110"/>
          </a:xfrm>
        </p:spPr>
        <p:txBody>
          <a:bodyPr wrap="square">
            <a:spAutoFit/>
          </a:bodyPr>
          <a:lstStyle/>
          <a:p>
            <a:r>
              <a:rPr lang="fr-FR" sz="2000" dirty="0"/>
              <a:t>Les objectifs du Guide Environnemental du Gros Œuvre (GEGO)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F2EE-04FA-F34A-BD06-07B78C256D14}" type="datetime1">
              <a:rPr lang="fr-FR" smtClean="0"/>
              <a:t>24/03/2020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Guide Environnemental du Gros Œuvre - Découverte et prise en main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2F41-0795-4F80-92BE-C75C09D98A80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3" name="Espace réservé du contenu 6">
            <a:extLst>
              <a:ext uri="{FF2B5EF4-FFF2-40B4-BE49-F238E27FC236}">
                <a16:creationId xmlns="" xmlns:a16="http://schemas.microsoft.com/office/drawing/2014/main" id="{1D4B95CB-FCDC-6F41-B1E9-B1F8984F6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103" y="720810"/>
            <a:ext cx="1769919" cy="707886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3B84B7"/>
              </a:buClr>
              <a:buSzPct val="120000"/>
              <a:buNone/>
            </a:pPr>
            <a:r>
              <a:rPr lang="fr-FR" sz="2000" b="1" dirty="0">
                <a:solidFill>
                  <a:srgbClr val="3B84B7"/>
                </a:solidFill>
              </a:rPr>
              <a:t>.1.</a:t>
            </a:r>
          </a:p>
          <a:p>
            <a:pPr marL="0" indent="0" algn="ctr">
              <a:spcBef>
                <a:spcPts val="0"/>
              </a:spcBef>
              <a:buClr>
                <a:srgbClr val="3B84B7"/>
              </a:buClr>
              <a:buSzPct val="120000"/>
              <a:buNone/>
            </a:pPr>
            <a:r>
              <a:rPr lang="fr-FR" sz="2000" b="1" dirty="0">
                <a:solidFill>
                  <a:schemeClr val="tx2"/>
                </a:solidFill>
              </a:rPr>
              <a:t>Utile</a:t>
            </a:r>
          </a:p>
        </p:txBody>
      </p:sp>
      <p:sp>
        <p:nvSpPr>
          <p:cNvPr id="40" name="Espace réservé du contenu 6">
            <a:extLst>
              <a:ext uri="{FF2B5EF4-FFF2-40B4-BE49-F238E27FC236}">
                <a16:creationId xmlns="" xmlns:a16="http://schemas.microsoft.com/office/drawing/2014/main" id="{EE0F8D6D-E77E-104F-8EB4-84CE0F1B479C}"/>
              </a:ext>
            </a:extLst>
          </p:cNvPr>
          <p:cNvSpPr txBox="1">
            <a:spLocks/>
          </p:cNvSpPr>
          <p:nvPr/>
        </p:nvSpPr>
        <p:spPr>
          <a:xfrm>
            <a:off x="3207609" y="1354540"/>
            <a:ext cx="2600906" cy="10156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85739" indent="-285739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00" indent="-238115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3B84B7"/>
              </a:buClr>
              <a:buSzPct val="120000"/>
              <a:buNone/>
            </a:pPr>
            <a:r>
              <a:rPr lang="fr-FR" sz="1200" dirty="0">
                <a:solidFill>
                  <a:schemeClr val="accent1"/>
                </a:solidFill>
              </a:rPr>
              <a:t>En phase d’</a:t>
            </a:r>
            <a:r>
              <a:rPr lang="fr-FR" sz="1200" dirty="0" err="1">
                <a:solidFill>
                  <a:schemeClr val="accent1"/>
                </a:solidFill>
              </a:rPr>
              <a:t>éco-conception</a:t>
            </a:r>
            <a:r>
              <a:rPr lang="fr-FR" sz="1200" dirty="0">
                <a:solidFill>
                  <a:schemeClr val="accent1"/>
                </a:solidFill>
              </a:rPr>
              <a:t>, déterminez les éléments constructifs à prendre en compte pour permettre à vos projets de respecter la future</a:t>
            </a:r>
            <a:br>
              <a:rPr lang="fr-FR" sz="1200" dirty="0">
                <a:solidFill>
                  <a:schemeClr val="accent1"/>
                </a:solidFill>
              </a:rPr>
            </a:br>
            <a:r>
              <a:rPr lang="fr-FR" sz="1200" dirty="0">
                <a:solidFill>
                  <a:schemeClr val="accent1"/>
                </a:solidFill>
              </a:rPr>
              <a:t> RE 2020</a:t>
            </a:r>
          </a:p>
        </p:txBody>
      </p:sp>
      <p:grpSp>
        <p:nvGrpSpPr>
          <p:cNvPr id="69" name="Groupe 68">
            <a:extLst>
              <a:ext uri="{FF2B5EF4-FFF2-40B4-BE49-F238E27FC236}">
                <a16:creationId xmlns="" xmlns:a16="http://schemas.microsoft.com/office/drawing/2014/main" id="{DB105AEF-1870-5640-BB82-5132A667C190}"/>
              </a:ext>
            </a:extLst>
          </p:cNvPr>
          <p:cNvGrpSpPr/>
          <p:nvPr/>
        </p:nvGrpSpPr>
        <p:grpSpPr>
          <a:xfrm>
            <a:off x="5808521" y="1318482"/>
            <a:ext cx="3236626" cy="2720576"/>
            <a:chOff x="5808521" y="1318482"/>
            <a:chExt cx="3236626" cy="2720576"/>
          </a:xfrm>
        </p:grpSpPr>
        <p:sp>
          <p:nvSpPr>
            <p:cNvPr id="38" name="Espace réservé du contenu 6">
              <a:extLst>
                <a:ext uri="{FF2B5EF4-FFF2-40B4-BE49-F238E27FC236}">
                  <a16:creationId xmlns="" xmlns:a16="http://schemas.microsoft.com/office/drawing/2014/main" id="{946A474E-6BCE-5146-9D5D-D5DE9A8D72DE}"/>
                </a:ext>
              </a:extLst>
            </p:cNvPr>
            <p:cNvSpPr txBox="1">
              <a:spLocks/>
            </p:cNvSpPr>
            <p:nvPr/>
          </p:nvSpPr>
          <p:spPr>
            <a:xfrm>
              <a:off x="6698186" y="2122517"/>
              <a:ext cx="2065303" cy="70788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85739" indent="-285739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19100" indent="-238115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52462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33447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14431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95416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76401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857386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238370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Clr>
                  <a:srgbClr val="3B84B7"/>
                </a:buClr>
                <a:buSzPct val="120000"/>
                <a:buFont typeface="Arial" panose="020B0604020202020204" pitchFamily="34" charset="0"/>
                <a:buNone/>
              </a:pPr>
              <a:r>
                <a:rPr lang="fr-FR" sz="2000" b="1" dirty="0">
                  <a:solidFill>
                    <a:srgbClr val="3B84B7"/>
                  </a:solidFill>
                </a:rPr>
                <a:t>.2.</a:t>
              </a:r>
            </a:p>
            <a:p>
              <a:pPr marL="0" indent="0" algn="ctr">
                <a:spcBef>
                  <a:spcPts val="0"/>
                </a:spcBef>
                <a:buClr>
                  <a:srgbClr val="3B84B7"/>
                </a:buClr>
                <a:buSzPct val="120000"/>
                <a:buFont typeface="Arial" panose="020B0604020202020204" pitchFamily="34" charset="0"/>
                <a:buNone/>
              </a:pPr>
              <a:r>
                <a:rPr lang="fr-FR" sz="2000" b="1" dirty="0">
                  <a:solidFill>
                    <a:schemeClr val="tx2"/>
                  </a:solidFill>
                </a:rPr>
                <a:t>Précis &amp; complet</a:t>
              </a:r>
            </a:p>
          </p:txBody>
        </p:sp>
        <p:grpSp>
          <p:nvGrpSpPr>
            <p:cNvPr id="49" name="Groupe 48">
              <a:extLst>
                <a:ext uri="{FF2B5EF4-FFF2-40B4-BE49-F238E27FC236}">
                  <a16:creationId xmlns="" xmlns:a16="http://schemas.microsoft.com/office/drawing/2014/main" id="{377C6F7E-5BE6-9345-AD7E-05178F994210}"/>
                </a:ext>
              </a:extLst>
            </p:cNvPr>
            <p:cNvGrpSpPr/>
            <p:nvPr/>
          </p:nvGrpSpPr>
          <p:grpSpPr>
            <a:xfrm>
              <a:off x="5808521" y="1318482"/>
              <a:ext cx="1936173" cy="605859"/>
              <a:chOff x="5808521" y="1503220"/>
              <a:chExt cx="1936173" cy="605859"/>
            </a:xfrm>
          </p:grpSpPr>
          <p:cxnSp>
            <p:nvCxnSpPr>
              <p:cNvPr id="44" name="Connecteur droit 43">
                <a:extLst>
                  <a:ext uri="{FF2B5EF4-FFF2-40B4-BE49-F238E27FC236}">
                    <a16:creationId xmlns="" xmlns:a16="http://schemas.microsoft.com/office/drawing/2014/main" id="{2D714A0E-E4CC-794B-80AB-54C1647D2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8521" y="1503220"/>
                <a:ext cx="1936173" cy="0"/>
              </a:xfrm>
              <a:prstGeom prst="line">
                <a:avLst/>
              </a:prstGeom>
              <a:ln w="28575">
                <a:solidFill>
                  <a:srgbClr val="3B84B7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>
                <a:extLst>
                  <a:ext uri="{FF2B5EF4-FFF2-40B4-BE49-F238E27FC236}">
                    <a16:creationId xmlns="" xmlns:a16="http://schemas.microsoft.com/office/drawing/2014/main" id="{C6BD4F2A-1C8D-E546-9267-DED1526479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30838" y="1503220"/>
                <a:ext cx="0" cy="605859"/>
              </a:xfrm>
              <a:prstGeom prst="line">
                <a:avLst/>
              </a:prstGeom>
              <a:ln w="28575">
                <a:solidFill>
                  <a:srgbClr val="3B84B7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Espace réservé du contenu 6">
              <a:extLst>
                <a:ext uri="{FF2B5EF4-FFF2-40B4-BE49-F238E27FC236}">
                  <a16:creationId xmlns="" xmlns:a16="http://schemas.microsoft.com/office/drawing/2014/main" id="{6C8608C3-50DC-8141-98E8-2FB4922662D6}"/>
                </a:ext>
              </a:extLst>
            </p:cNvPr>
            <p:cNvSpPr txBox="1">
              <a:spLocks/>
            </p:cNvSpPr>
            <p:nvPr/>
          </p:nvSpPr>
          <p:spPr>
            <a:xfrm>
              <a:off x="6444241" y="2838729"/>
              <a:ext cx="2600906" cy="1200329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85739" indent="-285739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19100" indent="-238115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52462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33447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14431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95416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76401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857386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238370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Clr>
                  <a:srgbClr val="3B84B7"/>
                </a:buClr>
                <a:buSzPct val="120000"/>
                <a:buNone/>
              </a:pPr>
              <a:r>
                <a:rPr lang="fr-FR" sz="1200" dirty="0">
                  <a:solidFill>
                    <a:schemeClr val="accent1"/>
                  </a:solidFill>
                </a:rPr>
                <a:t>Accédez à la bonne référence FDES dans la base INIES après une sélection multicritère élément par élément : typologie de bâtiment, choix de système / types de béton, résistances types, classes d’exposition, …</a:t>
              </a:r>
            </a:p>
          </p:txBody>
        </p:sp>
      </p:grpSp>
      <p:grpSp>
        <p:nvGrpSpPr>
          <p:cNvPr id="70" name="Groupe 69">
            <a:extLst>
              <a:ext uri="{FF2B5EF4-FFF2-40B4-BE49-F238E27FC236}">
                <a16:creationId xmlns="" xmlns:a16="http://schemas.microsoft.com/office/drawing/2014/main" id="{015B40B7-5BA4-2A46-BE95-1152D39C5EFA}"/>
              </a:ext>
            </a:extLst>
          </p:cNvPr>
          <p:cNvGrpSpPr/>
          <p:nvPr/>
        </p:nvGrpSpPr>
        <p:grpSpPr>
          <a:xfrm>
            <a:off x="3207609" y="4001509"/>
            <a:ext cx="4537545" cy="1330192"/>
            <a:chOff x="3207609" y="4001509"/>
            <a:chExt cx="4537545" cy="1330192"/>
          </a:xfrm>
        </p:grpSpPr>
        <p:sp>
          <p:nvSpPr>
            <p:cNvPr id="39" name="Espace réservé du contenu 6">
              <a:extLst>
                <a:ext uri="{FF2B5EF4-FFF2-40B4-BE49-F238E27FC236}">
                  <a16:creationId xmlns="" xmlns:a16="http://schemas.microsoft.com/office/drawing/2014/main" id="{3467A224-1DAD-8447-939E-3C3A71D81532}"/>
                </a:ext>
              </a:extLst>
            </p:cNvPr>
            <p:cNvSpPr txBox="1">
              <a:spLocks/>
            </p:cNvSpPr>
            <p:nvPr/>
          </p:nvSpPr>
          <p:spPr>
            <a:xfrm>
              <a:off x="3623103" y="4001509"/>
              <a:ext cx="1769919" cy="70788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85739" indent="-285739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19100" indent="-238115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52462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33447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14431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95416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76401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857386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238370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Clr>
                  <a:srgbClr val="3B84B7"/>
                </a:buClr>
                <a:buSzPct val="120000"/>
                <a:buFont typeface="Arial" panose="020B0604020202020204" pitchFamily="34" charset="0"/>
                <a:buNone/>
              </a:pPr>
              <a:r>
                <a:rPr lang="fr-FR" sz="2000" b="1" dirty="0">
                  <a:solidFill>
                    <a:srgbClr val="3B84B7"/>
                  </a:solidFill>
                </a:rPr>
                <a:t>.3.</a:t>
              </a:r>
            </a:p>
            <a:p>
              <a:pPr marL="0" indent="0" algn="ctr">
                <a:spcBef>
                  <a:spcPts val="0"/>
                </a:spcBef>
                <a:buClr>
                  <a:srgbClr val="3B84B7"/>
                </a:buClr>
                <a:buSzPct val="120000"/>
                <a:buFont typeface="Arial" panose="020B0604020202020204" pitchFamily="34" charset="0"/>
                <a:buNone/>
              </a:pPr>
              <a:r>
                <a:rPr lang="fr-FR" sz="2000" b="1" dirty="0">
                  <a:solidFill>
                    <a:schemeClr val="tx2"/>
                  </a:solidFill>
                </a:rPr>
                <a:t>Pratique</a:t>
              </a:r>
            </a:p>
          </p:txBody>
        </p:sp>
        <p:sp>
          <p:nvSpPr>
            <p:cNvPr id="54" name="Espace réservé du contenu 6">
              <a:extLst>
                <a:ext uri="{FF2B5EF4-FFF2-40B4-BE49-F238E27FC236}">
                  <a16:creationId xmlns="" xmlns:a16="http://schemas.microsoft.com/office/drawing/2014/main" id="{BD48D1D5-3867-1044-9C8D-02D892B6C8E7}"/>
                </a:ext>
              </a:extLst>
            </p:cNvPr>
            <p:cNvSpPr txBox="1">
              <a:spLocks/>
            </p:cNvSpPr>
            <p:nvPr/>
          </p:nvSpPr>
          <p:spPr>
            <a:xfrm>
              <a:off x="3207609" y="4685370"/>
              <a:ext cx="2600906" cy="6463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85739" indent="-285739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19100" indent="-238115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52462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33447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14431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95416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76401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857386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238370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Clr>
                  <a:srgbClr val="3B84B7"/>
                </a:buClr>
                <a:buSzPct val="120000"/>
                <a:buNone/>
              </a:pPr>
              <a:r>
                <a:rPr lang="fr-FR" sz="1200" dirty="0">
                  <a:solidFill>
                    <a:schemeClr val="accent1"/>
                  </a:solidFill>
                </a:rPr>
                <a:t>Un simple fichier Excel accessible en ligne et maintenu à jour sur </a:t>
              </a:r>
              <a:r>
                <a:rPr lang="fr-FR" sz="1200" dirty="0" err="1">
                  <a:solidFill>
                    <a:schemeClr val="accent1"/>
                  </a:solidFill>
                </a:rPr>
                <a:t>www.infociments.fr</a:t>
              </a:r>
              <a:endParaRPr lang="fr-FR" sz="1200" dirty="0">
                <a:solidFill>
                  <a:schemeClr val="accent1"/>
                </a:solidFill>
              </a:endParaRPr>
            </a:p>
          </p:txBody>
        </p:sp>
        <p:grpSp>
          <p:nvGrpSpPr>
            <p:cNvPr id="59" name="Groupe 58">
              <a:extLst>
                <a:ext uri="{FF2B5EF4-FFF2-40B4-BE49-F238E27FC236}">
                  <a16:creationId xmlns="" xmlns:a16="http://schemas.microsoft.com/office/drawing/2014/main" id="{59FB5647-3C7F-6247-B9E6-8CC4393BAFBA}"/>
                </a:ext>
              </a:extLst>
            </p:cNvPr>
            <p:cNvGrpSpPr/>
            <p:nvPr/>
          </p:nvGrpSpPr>
          <p:grpSpPr>
            <a:xfrm flipV="1">
              <a:off x="5808981" y="4407647"/>
              <a:ext cx="1936173" cy="605859"/>
              <a:chOff x="5808521" y="1503220"/>
              <a:chExt cx="1936173" cy="605859"/>
            </a:xfrm>
          </p:grpSpPr>
          <p:cxnSp>
            <p:nvCxnSpPr>
              <p:cNvPr id="60" name="Connecteur droit 59">
                <a:extLst>
                  <a:ext uri="{FF2B5EF4-FFF2-40B4-BE49-F238E27FC236}">
                    <a16:creationId xmlns="" xmlns:a16="http://schemas.microsoft.com/office/drawing/2014/main" id="{E57329F4-6649-6845-AC22-E1605B1FB3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8521" y="1503220"/>
                <a:ext cx="1936173" cy="0"/>
              </a:xfrm>
              <a:prstGeom prst="line">
                <a:avLst/>
              </a:prstGeom>
              <a:ln w="28575">
                <a:solidFill>
                  <a:srgbClr val="3B84B7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>
                <a:extLst>
                  <a:ext uri="{FF2B5EF4-FFF2-40B4-BE49-F238E27FC236}">
                    <a16:creationId xmlns="" xmlns:a16="http://schemas.microsoft.com/office/drawing/2014/main" id="{A2A0D4F4-BA90-2142-B60D-83818FC6F9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30838" y="1503220"/>
                <a:ext cx="0" cy="605859"/>
              </a:xfrm>
              <a:prstGeom prst="line">
                <a:avLst/>
              </a:prstGeom>
              <a:ln w="28575">
                <a:solidFill>
                  <a:srgbClr val="3B84B7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e 70">
            <a:extLst>
              <a:ext uri="{FF2B5EF4-FFF2-40B4-BE49-F238E27FC236}">
                <a16:creationId xmlns="" xmlns:a16="http://schemas.microsoft.com/office/drawing/2014/main" id="{051479B9-83C7-034C-B103-E12969C59485}"/>
              </a:ext>
            </a:extLst>
          </p:cNvPr>
          <p:cNvGrpSpPr/>
          <p:nvPr/>
        </p:nvGrpSpPr>
        <p:grpSpPr>
          <a:xfrm>
            <a:off x="25796" y="1316794"/>
            <a:ext cx="3214154" cy="3696712"/>
            <a:chOff x="25796" y="1316794"/>
            <a:chExt cx="3214154" cy="3696712"/>
          </a:xfrm>
        </p:grpSpPr>
        <p:sp>
          <p:nvSpPr>
            <p:cNvPr id="37" name="Espace réservé du contenu 6">
              <a:extLst>
                <a:ext uri="{FF2B5EF4-FFF2-40B4-BE49-F238E27FC236}">
                  <a16:creationId xmlns="" xmlns:a16="http://schemas.microsoft.com/office/drawing/2014/main" id="{B9310E5F-C370-E349-B707-32FD149011BD}"/>
                </a:ext>
              </a:extLst>
            </p:cNvPr>
            <p:cNvSpPr txBox="1">
              <a:spLocks/>
            </p:cNvSpPr>
            <p:nvPr/>
          </p:nvSpPr>
          <p:spPr>
            <a:xfrm>
              <a:off x="230460" y="2056595"/>
              <a:ext cx="2191580" cy="70788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85739" indent="-285739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19100" indent="-238115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52462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33447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14431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95416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76401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857386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238370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Clr>
                  <a:srgbClr val="3B84B7"/>
                </a:buClr>
                <a:buSzPct val="120000"/>
                <a:buFont typeface="Arial" panose="020B0604020202020204" pitchFamily="34" charset="0"/>
                <a:buNone/>
              </a:pPr>
              <a:r>
                <a:rPr lang="fr-FR" sz="2000" b="1" dirty="0">
                  <a:solidFill>
                    <a:srgbClr val="3B84B7"/>
                  </a:solidFill>
                </a:rPr>
                <a:t>.4.</a:t>
              </a:r>
            </a:p>
            <a:p>
              <a:pPr marL="0" indent="0" algn="ctr">
                <a:spcBef>
                  <a:spcPts val="0"/>
                </a:spcBef>
                <a:buClr>
                  <a:srgbClr val="3B84B7"/>
                </a:buClr>
                <a:buSzPct val="120000"/>
                <a:buFont typeface="Arial" panose="020B0604020202020204" pitchFamily="34" charset="0"/>
                <a:buNone/>
              </a:pPr>
              <a:r>
                <a:rPr lang="fr-FR" sz="2000" b="1" dirty="0">
                  <a:solidFill>
                    <a:schemeClr val="tx2"/>
                  </a:solidFill>
                </a:rPr>
                <a:t>Complémentaire</a:t>
              </a:r>
            </a:p>
          </p:txBody>
        </p:sp>
        <p:grpSp>
          <p:nvGrpSpPr>
            <p:cNvPr id="50" name="Groupe 49">
              <a:extLst>
                <a:ext uri="{FF2B5EF4-FFF2-40B4-BE49-F238E27FC236}">
                  <a16:creationId xmlns="" xmlns:a16="http://schemas.microsoft.com/office/drawing/2014/main" id="{ABC82B72-0234-3C48-89C9-A9F8D0B9F5AF}"/>
                </a:ext>
              </a:extLst>
            </p:cNvPr>
            <p:cNvGrpSpPr/>
            <p:nvPr/>
          </p:nvGrpSpPr>
          <p:grpSpPr>
            <a:xfrm flipH="1" flipV="1">
              <a:off x="1303777" y="4407647"/>
              <a:ext cx="1936173" cy="605859"/>
              <a:chOff x="5808521" y="1503220"/>
              <a:chExt cx="1936173" cy="605859"/>
            </a:xfrm>
          </p:grpSpPr>
          <p:cxnSp>
            <p:nvCxnSpPr>
              <p:cNvPr id="51" name="Connecteur droit 50">
                <a:extLst>
                  <a:ext uri="{FF2B5EF4-FFF2-40B4-BE49-F238E27FC236}">
                    <a16:creationId xmlns="" xmlns:a16="http://schemas.microsoft.com/office/drawing/2014/main" id="{6F9A3490-7A2A-044F-8727-536285F078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8521" y="1503220"/>
                <a:ext cx="1936173" cy="0"/>
              </a:xfrm>
              <a:prstGeom prst="line">
                <a:avLst/>
              </a:prstGeom>
              <a:ln w="28575">
                <a:solidFill>
                  <a:srgbClr val="3B84B7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>
                <a:extLst>
                  <a:ext uri="{FF2B5EF4-FFF2-40B4-BE49-F238E27FC236}">
                    <a16:creationId xmlns="" xmlns:a16="http://schemas.microsoft.com/office/drawing/2014/main" id="{180410B3-50B9-7747-A365-3C9F89FCE5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30838" y="1503220"/>
                <a:ext cx="0" cy="605859"/>
              </a:xfrm>
              <a:prstGeom prst="line">
                <a:avLst/>
              </a:prstGeom>
              <a:ln w="28575">
                <a:solidFill>
                  <a:srgbClr val="3B84B7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Espace réservé du contenu 6">
              <a:extLst>
                <a:ext uri="{FF2B5EF4-FFF2-40B4-BE49-F238E27FC236}">
                  <a16:creationId xmlns="" xmlns:a16="http://schemas.microsoft.com/office/drawing/2014/main" id="{6302E4AC-7810-9141-BDB4-9F792F2035B9}"/>
                </a:ext>
              </a:extLst>
            </p:cNvPr>
            <p:cNvSpPr txBox="1">
              <a:spLocks/>
            </p:cNvSpPr>
            <p:nvPr/>
          </p:nvSpPr>
          <p:spPr>
            <a:xfrm>
              <a:off x="25796" y="2794124"/>
              <a:ext cx="2600906" cy="1200329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85739" indent="-285739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19100" indent="-238115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52462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33447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14431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95416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76401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857386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238370" indent="-190492" algn="l" defTabSz="7619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Clr>
                  <a:srgbClr val="3B84B7"/>
                </a:buClr>
                <a:buSzPct val="120000"/>
                <a:buNone/>
              </a:pPr>
              <a:r>
                <a:rPr lang="fr-FR" sz="1200" dirty="0">
                  <a:solidFill>
                    <a:schemeClr val="accent1"/>
                  </a:solidFill>
                </a:rPr>
                <a:t>Le GEGO vient compléter les deux configurateurs </a:t>
              </a:r>
              <a:r>
                <a:rPr lang="fr-FR" sz="1200" dirty="0" err="1">
                  <a:solidFill>
                    <a:schemeClr val="accent1"/>
                  </a:solidFill>
                </a:rPr>
                <a:t>BeTIE</a:t>
              </a:r>
              <a:r>
                <a:rPr lang="fr-FR" sz="1200" dirty="0">
                  <a:solidFill>
                    <a:schemeClr val="accent1"/>
                  </a:solidFill>
                </a:rPr>
                <a:t> et Environnement IB qui permettent de réaliser des FDES pour des chantiers spécifiques dans le cadre de l’établissement du bilan environnemental du Gros Œuvre</a:t>
              </a:r>
            </a:p>
          </p:txBody>
        </p:sp>
        <p:grpSp>
          <p:nvGrpSpPr>
            <p:cNvPr id="65" name="Groupe 64">
              <a:extLst>
                <a:ext uri="{FF2B5EF4-FFF2-40B4-BE49-F238E27FC236}">
                  <a16:creationId xmlns="" xmlns:a16="http://schemas.microsoft.com/office/drawing/2014/main" id="{A179B9B3-18C3-5846-93CA-1F14A82520CC}"/>
                </a:ext>
              </a:extLst>
            </p:cNvPr>
            <p:cNvGrpSpPr/>
            <p:nvPr/>
          </p:nvGrpSpPr>
          <p:grpSpPr>
            <a:xfrm flipH="1">
              <a:off x="1303777" y="1316794"/>
              <a:ext cx="1936173" cy="605859"/>
              <a:chOff x="5808521" y="1503220"/>
              <a:chExt cx="1936173" cy="605859"/>
            </a:xfrm>
          </p:grpSpPr>
          <p:cxnSp>
            <p:nvCxnSpPr>
              <p:cNvPr id="66" name="Connecteur droit 65">
                <a:extLst>
                  <a:ext uri="{FF2B5EF4-FFF2-40B4-BE49-F238E27FC236}">
                    <a16:creationId xmlns="" xmlns:a16="http://schemas.microsoft.com/office/drawing/2014/main" id="{E815E2DA-6416-2E4A-9D21-88AD77D95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8521" y="1503220"/>
                <a:ext cx="1936173" cy="0"/>
              </a:xfrm>
              <a:prstGeom prst="line">
                <a:avLst/>
              </a:prstGeom>
              <a:ln w="28575">
                <a:solidFill>
                  <a:srgbClr val="3B84B7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cteur droit 66">
                <a:extLst>
                  <a:ext uri="{FF2B5EF4-FFF2-40B4-BE49-F238E27FC236}">
                    <a16:creationId xmlns="" xmlns:a16="http://schemas.microsoft.com/office/drawing/2014/main" id="{8EAF37C0-48B2-F746-9FE7-38A3DAB2AD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30838" y="1503220"/>
                <a:ext cx="0" cy="605859"/>
              </a:xfrm>
              <a:prstGeom prst="line">
                <a:avLst/>
              </a:prstGeom>
              <a:ln w="28575">
                <a:solidFill>
                  <a:srgbClr val="3B84B7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1" name="Image 30">
            <a:extLst>
              <a:ext uri="{FF2B5EF4-FFF2-40B4-BE49-F238E27FC236}">
                <a16:creationId xmlns="" xmlns:a16="http://schemas.microsoft.com/office/drawing/2014/main" id="{085FE8F7-B06F-2A43-B267-C91658634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512" y="2581084"/>
            <a:ext cx="1305923" cy="130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4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06662CA9-AC4B-A842-BF84-835F96A52B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51" y="2221318"/>
            <a:ext cx="6920261" cy="27984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3384" y="243047"/>
            <a:ext cx="7495197" cy="400110"/>
          </a:xfrm>
        </p:spPr>
        <p:txBody>
          <a:bodyPr wrap="square">
            <a:spAutoFit/>
          </a:bodyPr>
          <a:lstStyle/>
          <a:p>
            <a:r>
              <a:rPr lang="fr-FR" sz="2000" dirty="0"/>
              <a:t>Principes de fonctionnement &amp; prise en main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F2EE-04FA-F34A-BD06-07B78C256D14}" type="datetime1">
              <a:rPr lang="fr-FR" smtClean="0"/>
              <a:t>24/03/2020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Guide Environnemental du Gros Œuvre - Découverte et prise en main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2F41-0795-4F80-92BE-C75C09D98A80}" type="slidenum">
              <a:rPr lang="fr-FR" smtClean="0"/>
              <a:pPr/>
              <a:t>6</a:t>
            </a:fld>
            <a:endParaRPr lang="fr-FR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="" xmlns:a16="http://schemas.microsoft.com/office/drawing/2014/main" id="{9120E63F-45F0-FB46-8BAB-9C5FE8D55EB0}"/>
              </a:ext>
            </a:extLst>
          </p:cNvPr>
          <p:cNvCxnSpPr>
            <a:cxnSpLocks/>
          </p:cNvCxnSpPr>
          <p:nvPr/>
        </p:nvCxnSpPr>
        <p:spPr>
          <a:xfrm>
            <a:off x="275063" y="1869857"/>
            <a:ext cx="8601308" cy="0"/>
          </a:xfrm>
          <a:prstGeom prst="straightConnector1">
            <a:avLst/>
          </a:prstGeom>
          <a:ln w="38100">
            <a:solidFill>
              <a:srgbClr val="3B84B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space réservé du contenu 6">
            <a:extLst>
              <a:ext uri="{FF2B5EF4-FFF2-40B4-BE49-F238E27FC236}">
                <a16:creationId xmlns="" xmlns:a16="http://schemas.microsoft.com/office/drawing/2014/main" id="{590F3C6F-BB97-384A-8D90-EB61DB393F7A}"/>
              </a:ext>
            </a:extLst>
          </p:cNvPr>
          <p:cNvSpPr txBox="1">
            <a:spLocks/>
          </p:cNvSpPr>
          <p:nvPr/>
        </p:nvSpPr>
        <p:spPr>
          <a:xfrm>
            <a:off x="36000" y="2674347"/>
            <a:ext cx="1667610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85739" indent="-285739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00" indent="-238115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000"/>
              </a:spcBef>
              <a:buClr>
                <a:srgbClr val="3B84B7"/>
              </a:buClr>
              <a:buSzPct val="120000"/>
              <a:buNone/>
            </a:pPr>
            <a:r>
              <a:rPr lang="fr-FR" sz="1200" dirty="0"/>
              <a:t>Choisissez votre type de bâtiment via les onglets du fichier Excel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="" xmlns:a16="http://schemas.microsoft.com/office/drawing/2014/main" id="{052AA3E1-0819-734B-A97E-3D2B83C6621E}"/>
              </a:ext>
            </a:extLst>
          </p:cNvPr>
          <p:cNvSpPr/>
          <p:nvPr/>
        </p:nvSpPr>
        <p:spPr>
          <a:xfrm>
            <a:off x="2245700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="" xmlns:a16="http://schemas.microsoft.com/office/drawing/2014/main" id="{C61F32A2-209F-BE40-9BDB-63A13E3AED96}"/>
              </a:ext>
            </a:extLst>
          </p:cNvPr>
          <p:cNvSpPr/>
          <p:nvPr/>
        </p:nvSpPr>
        <p:spPr>
          <a:xfrm>
            <a:off x="760430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9" name="Ellipse 68">
            <a:extLst>
              <a:ext uri="{FF2B5EF4-FFF2-40B4-BE49-F238E27FC236}">
                <a16:creationId xmlns="" xmlns:a16="http://schemas.microsoft.com/office/drawing/2014/main" id="{619BCCE2-B9A4-D44F-A591-048D4494ABF7}"/>
              </a:ext>
            </a:extLst>
          </p:cNvPr>
          <p:cNvSpPr/>
          <p:nvPr/>
        </p:nvSpPr>
        <p:spPr>
          <a:xfrm>
            <a:off x="3730970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70" name="Ellipse 69">
            <a:extLst>
              <a:ext uri="{FF2B5EF4-FFF2-40B4-BE49-F238E27FC236}">
                <a16:creationId xmlns="" xmlns:a16="http://schemas.microsoft.com/office/drawing/2014/main" id="{42652709-0438-A24E-A8A4-355F2B4EA125}"/>
              </a:ext>
            </a:extLst>
          </p:cNvPr>
          <p:cNvSpPr/>
          <p:nvPr/>
        </p:nvSpPr>
        <p:spPr>
          <a:xfrm>
            <a:off x="5216240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71" name="Ellipse 70">
            <a:extLst>
              <a:ext uri="{FF2B5EF4-FFF2-40B4-BE49-F238E27FC236}">
                <a16:creationId xmlns="" xmlns:a16="http://schemas.microsoft.com/office/drawing/2014/main" id="{4FE9D244-1B94-B041-8951-F52864C3FDAF}"/>
              </a:ext>
            </a:extLst>
          </p:cNvPr>
          <p:cNvSpPr/>
          <p:nvPr/>
        </p:nvSpPr>
        <p:spPr>
          <a:xfrm>
            <a:off x="6701510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="" xmlns:a16="http://schemas.microsoft.com/office/drawing/2014/main" id="{497C3891-1358-E74B-8BFD-8BC3A7C76959}"/>
              </a:ext>
            </a:extLst>
          </p:cNvPr>
          <p:cNvSpPr/>
          <p:nvPr/>
        </p:nvSpPr>
        <p:spPr>
          <a:xfrm>
            <a:off x="8186779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6</a:t>
            </a:r>
          </a:p>
        </p:txBody>
      </p:sp>
      <p:cxnSp>
        <p:nvCxnSpPr>
          <p:cNvPr id="74" name="Connecteur droit 73">
            <a:extLst>
              <a:ext uri="{FF2B5EF4-FFF2-40B4-BE49-F238E27FC236}">
                <a16:creationId xmlns="" xmlns:a16="http://schemas.microsoft.com/office/drawing/2014/main" id="{B81918C7-3C89-5642-BFD6-7512074D1E4B}"/>
              </a:ext>
            </a:extLst>
          </p:cNvPr>
          <p:cNvCxnSpPr>
            <a:cxnSpLocks/>
          </p:cNvCxnSpPr>
          <p:nvPr/>
        </p:nvCxnSpPr>
        <p:spPr>
          <a:xfrm flipV="1">
            <a:off x="872976" y="2025202"/>
            <a:ext cx="0" cy="605859"/>
          </a:xfrm>
          <a:prstGeom prst="line">
            <a:avLst/>
          </a:prstGeom>
          <a:ln w="28575">
            <a:solidFill>
              <a:srgbClr val="3B84B7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3">
            <a:extLst>
              <a:ext uri="{FF2B5EF4-FFF2-40B4-BE49-F238E27FC236}">
                <a16:creationId xmlns="" xmlns:a16="http://schemas.microsoft.com/office/drawing/2014/main" id="{DCB9A8BB-8F1C-D544-9D57-3A1B772C1547}"/>
              </a:ext>
            </a:extLst>
          </p:cNvPr>
          <p:cNvGrpSpPr/>
          <p:nvPr/>
        </p:nvGrpSpPr>
        <p:grpSpPr>
          <a:xfrm>
            <a:off x="872976" y="3393514"/>
            <a:ext cx="1922851" cy="1392897"/>
            <a:chOff x="872976" y="3393514"/>
            <a:chExt cx="1922851" cy="1062873"/>
          </a:xfrm>
        </p:grpSpPr>
        <p:cxnSp>
          <p:nvCxnSpPr>
            <p:cNvPr id="73" name="Connecteur droit 72">
              <a:extLst>
                <a:ext uri="{FF2B5EF4-FFF2-40B4-BE49-F238E27FC236}">
                  <a16:creationId xmlns="" xmlns:a16="http://schemas.microsoft.com/office/drawing/2014/main" id="{4568C41F-326F-164A-A12E-84C325EA7D0D}"/>
                </a:ext>
              </a:extLst>
            </p:cNvPr>
            <p:cNvCxnSpPr>
              <a:cxnSpLocks/>
            </p:cNvCxnSpPr>
            <p:nvPr/>
          </p:nvCxnSpPr>
          <p:spPr>
            <a:xfrm>
              <a:off x="872976" y="4456387"/>
              <a:ext cx="1922851" cy="0"/>
            </a:xfrm>
            <a:prstGeom prst="line">
              <a:avLst/>
            </a:prstGeom>
            <a:ln w="28575">
              <a:solidFill>
                <a:srgbClr val="3B84B7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="" xmlns:a16="http://schemas.microsoft.com/office/drawing/2014/main" id="{A33F93DC-0AC0-1448-B761-19177193AF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2976" y="3393514"/>
              <a:ext cx="0" cy="1062873"/>
            </a:xfrm>
            <a:prstGeom prst="line">
              <a:avLst/>
            </a:prstGeom>
            <a:ln w="28575">
              <a:solidFill>
                <a:srgbClr val="3B84B7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BF4E9D74-DCC9-2E48-9492-D6B962721C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57" y="917694"/>
            <a:ext cx="781970" cy="78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11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3384" y="243047"/>
            <a:ext cx="7495197" cy="400110"/>
          </a:xfrm>
        </p:spPr>
        <p:txBody>
          <a:bodyPr wrap="square">
            <a:spAutoFit/>
          </a:bodyPr>
          <a:lstStyle/>
          <a:p>
            <a:r>
              <a:rPr lang="fr-FR" sz="2000" dirty="0"/>
              <a:t>Principes de fonctionnement &amp; prise en main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F2EE-04FA-F34A-BD06-07B78C256D14}" type="datetime1">
              <a:rPr lang="fr-FR" smtClean="0"/>
              <a:t>24/03/2020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Guide Environnemental du Gros Œuvre - Découverte et prise en main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2F41-0795-4F80-92BE-C75C09D98A80}" type="slidenum">
              <a:rPr lang="fr-FR" smtClean="0"/>
              <a:pPr/>
              <a:t>7</a:t>
            </a:fld>
            <a:endParaRPr lang="fr-FR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="" xmlns:a16="http://schemas.microsoft.com/office/drawing/2014/main" id="{9120E63F-45F0-FB46-8BAB-9C5FE8D55EB0}"/>
              </a:ext>
            </a:extLst>
          </p:cNvPr>
          <p:cNvCxnSpPr>
            <a:cxnSpLocks/>
          </p:cNvCxnSpPr>
          <p:nvPr/>
        </p:nvCxnSpPr>
        <p:spPr>
          <a:xfrm>
            <a:off x="275063" y="1869857"/>
            <a:ext cx="8601308" cy="0"/>
          </a:xfrm>
          <a:prstGeom prst="straightConnector1">
            <a:avLst/>
          </a:prstGeom>
          <a:ln w="38100">
            <a:solidFill>
              <a:srgbClr val="3B84B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space réservé du contenu 6">
            <a:extLst>
              <a:ext uri="{FF2B5EF4-FFF2-40B4-BE49-F238E27FC236}">
                <a16:creationId xmlns="" xmlns:a16="http://schemas.microsoft.com/office/drawing/2014/main" id="{590F3C6F-BB97-384A-8D90-EB61DB393F7A}"/>
              </a:ext>
            </a:extLst>
          </p:cNvPr>
          <p:cNvSpPr txBox="1">
            <a:spLocks/>
          </p:cNvSpPr>
          <p:nvPr/>
        </p:nvSpPr>
        <p:spPr>
          <a:xfrm>
            <a:off x="1124910" y="2210425"/>
            <a:ext cx="2390800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85739" indent="-285739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00" indent="-238115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000"/>
              </a:spcBef>
              <a:buClr>
                <a:srgbClr val="3B84B7"/>
              </a:buClr>
              <a:buSzPct val="120000"/>
              <a:buNone/>
            </a:pPr>
            <a:r>
              <a:rPr lang="fr-FR" sz="1200" dirty="0"/>
              <a:t>Sélectionnez le lot et le sous lot E+C- de votre élément constructif via les filtres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="" xmlns:a16="http://schemas.microsoft.com/office/drawing/2014/main" id="{052AA3E1-0819-734B-A97E-3D2B83C6621E}"/>
              </a:ext>
            </a:extLst>
          </p:cNvPr>
          <p:cNvSpPr/>
          <p:nvPr/>
        </p:nvSpPr>
        <p:spPr>
          <a:xfrm>
            <a:off x="2245700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="" xmlns:a16="http://schemas.microsoft.com/office/drawing/2014/main" id="{C61F32A2-209F-BE40-9BDB-63A13E3AED96}"/>
              </a:ext>
            </a:extLst>
          </p:cNvPr>
          <p:cNvSpPr/>
          <p:nvPr/>
        </p:nvSpPr>
        <p:spPr>
          <a:xfrm>
            <a:off x="760430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9" name="Ellipse 68">
            <a:extLst>
              <a:ext uri="{FF2B5EF4-FFF2-40B4-BE49-F238E27FC236}">
                <a16:creationId xmlns="" xmlns:a16="http://schemas.microsoft.com/office/drawing/2014/main" id="{619BCCE2-B9A4-D44F-A591-048D4494ABF7}"/>
              </a:ext>
            </a:extLst>
          </p:cNvPr>
          <p:cNvSpPr/>
          <p:nvPr/>
        </p:nvSpPr>
        <p:spPr>
          <a:xfrm>
            <a:off x="3730970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70" name="Ellipse 69">
            <a:extLst>
              <a:ext uri="{FF2B5EF4-FFF2-40B4-BE49-F238E27FC236}">
                <a16:creationId xmlns="" xmlns:a16="http://schemas.microsoft.com/office/drawing/2014/main" id="{42652709-0438-A24E-A8A4-355F2B4EA125}"/>
              </a:ext>
            </a:extLst>
          </p:cNvPr>
          <p:cNvSpPr/>
          <p:nvPr/>
        </p:nvSpPr>
        <p:spPr>
          <a:xfrm>
            <a:off x="5216240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71" name="Ellipse 70">
            <a:extLst>
              <a:ext uri="{FF2B5EF4-FFF2-40B4-BE49-F238E27FC236}">
                <a16:creationId xmlns="" xmlns:a16="http://schemas.microsoft.com/office/drawing/2014/main" id="{4FE9D244-1B94-B041-8951-F52864C3FDAF}"/>
              </a:ext>
            </a:extLst>
          </p:cNvPr>
          <p:cNvSpPr/>
          <p:nvPr/>
        </p:nvSpPr>
        <p:spPr>
          <a:xfrm>
            <a:off x="6701510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="" xmlns:a16="http://schemas.microsoft.com/office/drawing/2014/main" id="{497C3891-1358-E74B-8BFD-8BC3A7C76959}"/>
              </a:ext>
            </a:extLst>
          </p:cNvPr>
          <p:cNvSpPr/>
          <p:nvPr/>
        </p:nvSpPr>
        <p:spPr>
          <a:xfrm>
            <a:off x="8186779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6</a:t>
            </a:r>
          </a:p>
        </p:txBody>
      </p:sp>
      <p:cxnSp>
        <p:nvCxnSpPr>
          <p:cNvPr id="74" name="Connecteur droit 73">
            <a:extLst>
              <a:ext uri="{FF2B5EF4-FFF2-40B4-BE49-F238E27FC236}">
                <a16:creationId xmlns="" xmlns:a16="http://schemas.microsoft.com/office/drawing/2014/main" id="{B81918C7-3C89-5642-BFD6-7512074D1E4B}"/>
              </a:ext>
            </a:extLst>
          </p:cNvPr>
          <p:cNvCxnSpPr>
            <a:cxnSpLocks/>
          </p:cNvCxnSpPr>
          <p:nvPr/>
        </p:nvCxnSpPr>
        <p:spPr>
          <a:xfrm flipV="1">
            <a:off x="2339963" y="2025203"/>
            <a:ext cx="0" cy="224616"/>
          </a:xfrm>
          <a:prstGeom prst="line">
            <a:avLst/>
          </a:prstGeom>
          <a:ln w="28575">
            <a:solidFill>
              <a:srgbClr val="3B84B7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Une image contenant capture d’écran&#10;&#10;Description générée automatiquement">
            <a:extLst>
              <a:ext uri="{FF2B5EF4-FFF2-40B4-BE49-F238E27FC236}">
                <a16:creationId xmlns="" xmlns:a16="http://schemas.microsoft.com/office/drawing/2014/main" id="{112811C8-36BD-A843-9456-20BEB1DF4A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48"/>
          <a:stretch/>
        </p:blipFill>
        <p:spPr>
          <a:xfrm>
            <a:off x="2922904" y="2856757"/>
            <a:ext cx="5611389" cy="2330828"/>
          </a:xfrm>
          <a:prstGeom prst="rect">
            <a:avLst/>
          </a:prstGeom>
        </p:spPr>
      </p:pic>
      <p:cxnSp>
        <p:nvCxnSpPr>
          <p:cNvPr id="25" name="Connecteur droit 24">
            <a:extLst>
              <a:ext uri="{FF2B5EF4-FFF2-40B4-BE49-F238E27FC236}">
                <a16:creationId xmlns="" xmlns:a16="http://schemas.microsoft.com/office/drawing/2014/main" id="{C9319F96-FCC1-7047-925E-2EE1356CAC4D}"/>
              </a:ext>
            </a:extLst>
          </p:cNvPr>
          <p:cNvCxnSpPr>
            <a:cxnSpLocks/>
          </p:cNvCxnSpPr>
          <p:nvPr/>
        </p:nvCxnSpPr>
        <p:spPr>
          <a:xfrm>
            <a:off x="3425402" y="2476283"/>
            <a:ext cx="1820985" cy="0"/>
          </a:xfrm>
          <a:prstGeom prst="line">
            <a:avLst/>
          </a:prstGeom>
          <a:ln w="28575">
            <a:solidFill>
              <a:srgbClr val="3B84B7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="" xmlns:a16="http://schemas.microsoft.com/office/drawing/2014/main" id="{A33F93DC-0AC0-1448-B761-19177193AF3F}"/>
              </a:ext>
            </a:extLst>
          </p:cNvPr>
          <p:cNvCxnSpPr>
            <a:cxnSpLocks/>
          </p:cNvCxnSpPr>
          <p:nvPr/>
        </p:nvCxnSpPr>
        <p:spPr>
          <a:xfrm flipV="1">
            <a:off x="3957017" y="2459994"/>
            <a:ext cx="0" cy="638441"/>
          </a:xfrm>
          <a:prstGeom prst="line">
            <a:avLst/>
          </a:prstGeom>
          <a:ln w="28575">
            <a:solidFill>
              <a:srgbClr val="3B84B7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="" xmlns:a16="http://schemas.microsoft.com/office/drawing/2014/main" id="{AD0536A6-88FE-9A47-99DE-E1AD3814A938}"/>
              </a:ext>
            </a:extLst>
          </p:cNvPr>
          <p:cNvCxnSpPr>
            <a:cxnSpLocks/>
          </p:cNvCxnSpPr>
          <p:nvPr/>
        </p:nvCxnSpPr>
        <p:spPr>
          <a:xfrm flipV="1">
            <a:off x="5246387" y="2459994"/>
            <a:ext cx="0" cy="638441"/>
          </a:xfrm>
          <a:prstGeom prst="line">
            <a:avLst/>
          </a:prstGeom>
          <a:ln w="28575">
            <a:solidFill>
              <a:srgbClr val="3B84B7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7E9D4BA2-C5F0-C145-9400-2798006762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57" y="917694"/>
            <a:ext cx="781970" cy="78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05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C8F64594-C83C-394D-979F-12E9AA8203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8"/>
          <a:stretch/>
        </p:blipFill>
        <p:spPr>
          <a:xfrm>
            <a:off x="497889" y="2762939"/>
            <a:ext cx="5841652" cy="253402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3384" y="243047"/>
            <a:ext cx="7495197" cy="400110"/>
          </a:xfrm>
        </p:spPr>
        <p:txBody>
          <a:bodyPr wrap="square">
            <a:spAutoFit/>
          </a:bodyPr>
          <a:lstStyle/>
          <a:p>
            <a:r>
              <a:rPr lang="fr-FR" sz="2000" dirty="0"/>
              <a:t>Principes de fonctionnement &amp; prise en main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F2EE-04FA-F34A-BD06-07B78C256D14}" type="datetime1">
              <a:rPr lang="fr-FR" smtClean="0"/>
              <a:t>24/03/2020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Guide Environnemental du Gros Œuvre - Découverte et prise en main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2F41-0795-4F80-92BE-C75C09D98A80}" type="slidenum">
              <a:rPr lang="fr-FR" smtClean="0"/>
              <a:pPr/>
              <a:t>8</a:t>
            </a:fld>
            <a:endParaRPr lang="fr-FR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="" xmlns:a16="http://schemas.microsoft.com/office/drawing/2014/main" id="{9120E63F-45F0-FB46-8BAB-9C5FE8D55EB0}"/>
              </a:ext>
            </a:extLst>
          </p:cNvPr>
          <p:cNvCxnSpPr>
            <a:cxnSpLocks/>
          </p:cNvCxnSpPr>
          <p:nvPr/>
        </p:nvCxnSpPr>
        <p:spPr>
          <a:xfrm>
            <a:off x="275063" y="1869857"/>
            <a:ext cx="8601308" cy="0"/>
          </a:xfrm>
          <a:prstGeom prst="straightConnector1">
            <a:avLst/>
          </a:prstGeom>
          <a:ln w="38100">
            <a:solidFill>
              <a:srgbClr val="3B84B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space réservé du contenu 6">
            <a:extLst>
              <a:ext uri="{FF2B5EF4-FFF2-40B4-BE49-F238E27FC236}">
                <a16:creationId xmlns="" xmlns:a16="http://schemas.microsoft.com/office/drawing/2014/main" id="{590F3C6F-BB97-384A-8D90-EB61DB393F7A}"/>
              </a:ext>
            </a:extLst>
          </p:cNvPr>
          <p:cNvSpPr txBox="1">
            <a:spLocks/>
          </p:cNvSpPr>
          <p:nvPr/>
        </p:nvSpPr>
        <p:spPr>
          <a:xfrm>
            <a:off x="2654364" y="2249819"/>
            <a:ext cx="2390800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85739" indent="-285739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00" indent="-238115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000"/>
              </a:spcBef>
              <a:buClr>
                <a:srgbClr val="3B84B7"/>
              </a:buClr>
              <a:buSzPct val="120000"/>
              <a:buNone/>
            </a:pPr>
            <a:r>
              <a:rPr lang="fr-FR" sz="1200" dirty="0"/>
              <a:t>Sélectionnez votre élément constructif via les filtres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="" xmlns:a16="http://schemas.microsoft.com/office/drawing/2014/main" id="{052AA3E1-0819-734B-A97E-3D2B83C6621E}"/>
              </a:ext>
            </a:extLst>
          </p:cNvPr>
          <p:cNvSpPr/>
          <p:nvPr/>
        </p:nvSpPr>
        <p:spPr>
          <a:xfrm>
            <a:off x="2245700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="" xmlns:a16="http://schemas.microsoft.com/office/drawing/2014/main" id="{C61F32A2-209F-BE40-9BDB-63A13E3AED96}"/>
              </a:ext>
            </a:extLst>
          </p:cNvPr>
          <p:cNvSpPr/>
          <p:nvPr/>
        </p:nvSpPr>
        <p:spPr>
          <a:xfrm>
            <a:off x="760430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9" name="Ellipse 68">
            <a:extLst>
              <a:ext uri="{FF2B5EF4-FFF2-40B4-BE49-F238E27FC236}">
                <a16:creationId xmlns="" xmlns:a16="http://schemas.microsoft.com/office/drawing/2014/main" id="{619BCCE2-B9A4-D44F-A591-048D4494ABF7}"/>
              </a:ext>
            </a:extLst>
          </p:cNvPr>
          <p:cNvSpPr/>
          <p:nvPr/>
        </p:nvSpPr>
        <p:spPr>
          <a:xfrm>
            <a:off x="3730970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70" name="Ellipse 69">
            <a:extLst>
              <a:ext uri="{FF2B5EF4-FFF2-40B4-BE49-F238E27FC236}">
                <a16:creationId xmlns="" xmlns:a16="http://schemas.microsoft.com/office/drawing/2014/main" id="{42652709-0438-A24E-A8A4-355F2B4EA125}"/>
              </a:ext>
            </a:extLst>
          </p:cNvPr>
          <p:cNvSpPr/>
          <p:nvPr/>
        </p:nvSpPr>
        <p:spPr>
          <a:xfrm>
            <a:off x="5216240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71" name="Ellipse 70">
            <a:extLst>
              <a:ext uri="{FF2B5EF4-FFF2-40B4-BE49-F238E27FC236}">
                <a16:creationId xmlns="" xmlns:a16="http://schemas.microsoft.com/office/drawing/2014/main" id="{4FE9D244-1B94-B041-8951-F52864C3FDAF}"/>
              </a:ext>
            </a:extLst>
          </p:cNvPr>
          <p:cNvSpPr/>
          <p:nvPr/>
        </p:nvSpPr>
        <p:spPr>
          <a:xfrm>
            <a:off x="6701510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="" xmlns:a16="http://schemas.microsoft.com/office/drawing/2014/main" id="{497C3891-1358-E74B-8BFD-8BC3A7C76959}"/>
              </a:ext>
            </a:extLst>
          </p:cNvPr>
          <p:cNvSpPr/>
          <p:nvPr/>
        </p:nvSpPr>
        <p:spPr>
          <a:xfrm>
            <a:off x="8186779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6</a:t>
            </a:r>
          </a:p>
        </p:txBody>
      </p:sp>
      <p:cxnSp>
        <p:nvCxnSpPr>
          <p:cNvPr id="74" name="Connecteur droit 73">
            <a:extLst>
              <a:ext uri="{FF2B5EF4-FFF2-40B4-BE49-F238E27FC236}">
                <a16:creationId xmlns="" xmlns:a16="http://schemas.microsoft.com/office/drawing/2014/main" id="{B81918C7-3C89-5642-BFD6-7512074D1E4B}"/>
              </a:ext>
            </a:extLst>
          </p:cNvPr>
          <p:cNvCxnSpPr>
            <a:cxnSpLocks/>
          </p:cNvCxnSpPr>
          <p:nvPr/>
        </p:nvCxnSpPr>
        <p:spPr>
          <a:xfrm flipV="1">
            <a:off x="3849764" y="2025203"/>
            <a:ext cx="0" cy="224616"/>
          </a:xfrm>
          <a:prstGeom prst="line">
            <a:avLst/>
          </a:prstGeom>
          <a:ln w="28575">
            <a:solidFill>
              <a:srgbClr val="3B84B7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="" xmlns:a16="http://schemas.microsoft.com/office/drawing/2014/main" id="{A33F93DC-0AC0-1448-B761-19177193AF3F}"/>
              </a:ext>
            </a:extLst>
          </p:cNvPr>
          <p:cNvCxnSpPr>
            <a:cxnSpLocks/>
          </p:cNvCxnSpPr>
          <p:nvPr/>
        </p:nvCxnSpPr>
        <p:spPr>
          <a:xfrm flipV="1">
            <a:off x="3849764" y="2711484"/>
            <a:ext cx="0" cy="309185"/>
          </a:xfrm>
          <a:prstGeom prst="line">
            <a:avLst/>
          </a:prstGeom>
          <a:ln w="28575">
            <a:solidFill>
              <a:srgbClr val="3B84B7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E3F3D2F4-F333-9A47-A58F-DDFE3899AF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57" y="917694"/>
            <a:ext cx="781970" cy="78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5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3384" y="243047"/>
            <a:ext cx="7495197" cy="400110"/>
          </a:xfrm>
        </p:spPr>
        <p:txBody>
          <a:bodyPr wrap="square">
            <a:spAutoFit/>
          </a:bodyPr>
          <a:lstStyle/>
          <a:p>
            <a:r>
              <a:rPr lang="fr-FR" sz="2000" dirty="0"/>
              <a:t>Principes de fonctionnement &amp; prise en main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F2EE-04FA-F34A-BD06-07B78C256D14}" type="datetime1">
              <a:rPr lang="fr-FR" smtClean="0"/>
              <a:t>24/03/2020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Guide Environnemental du Gros Œuvre - Découverte et prise en main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2F41-0795-4F80-92BE-C75C09D98A80}" type="slidenum">
              <a:rPr lang="fr-FR" smtClean="0"/>
              <a:pPr/>
              <a:t>9</a:t>
            </a:fld>
            <a:endParaRPr lang="fr-FR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="" xmlns:a16="http://schemas.microsoft.com/office/drawing/2014/main" id="{9120E63F-45F0-FB46-8BAB-9C5FE8D55EB0}"/>
              </a:ext>
            </a:extLst>
          </p:cNvPr>
          <p:cNvCxnSpPr>
            <a:cxnSpLocks/>
          </p:cNvCxnSpPr>
          <p:nvPr/>
        </p:nvCxnSpPr>
        <p:spPr>
          <a:xfrm>
            <a:off x="275063" y="1869857"/>
            <a:ext cx="8601308" cy="0"/>
          </a:xfrm>
          <a:prstGeom prst="straightConnector1">
            <a:avLst/>
          </a:prstGeom>
          <a:ln w="38100">
            <a:solidFill>
              <a:srgbClr val="3B84B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space réservé du contenu 6">
            <a:extLst>
              <a:ext uri="{FF2B5EF4-FFF2-40B4-BE49-F238E27FC236}">
                <a16:creationId xmlns="" xmlns:a16="http://schemas.microsoft.com/office/drawing/2014/main" id="{590F3C6F-BB97-384A-8D90-EB61DB393F7A}"/>
              </a:ext>
            </a:extLst>
          </p:cNvPr>
          <p:cNvSpPr txBox="1">
            <a:spLocks/>
          </p:cNvSpPr>
          <p:nvPr/>
        </p:nvSpPr>
        <p:spPr>
          <a:xfrm>
            <a:off x="2828719" y="2249819"/>
            <a:ext cx="4931036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85739" indent="-285739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00" indent="-238115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000"/>
              </a:spcBef>
              <a:buClr>
                <a:srgbClr val="3B84B7"/>
              </a:buClr>
              <a:buSzPct val="120000"/>
              <a:buNone/>
            </a:pPr>
            <a:r>
              <a:rPr lang="fr-FR" sz="1200" dirty="0"/>
              <a:t>Précisez les caractéristiques de votre élément constructif via les filtres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="" xmlns:a16="http://schemas.microsoft.com/office/drawing/2014/main" id="{052AA3E1-0819-734B-A97E-3D2B83C6621E}"/>
              </a:ext>
            </a:extLst>
          </p:cNvPr>
          <p:cNvSpPr/>
          <p:nvPr/>
        </p:nvSpPr>
        <p:spPr>
          <a:xfrm>
            <a:off x="2245700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="" xmlns:a16="http://schemas.microsoft.com/office/drawing/2014/main" id="{C61F32A2-209F-BE40-9BDB-63A13E3AED96}"/>
              </a:ext>
            </a:extLst>
          </p:cNvPr>
          <p:cNvSpPr/>
          <p:nvPr/>
        </p:nvSpPr>
        <p:spPr>
          <a:xfrm>
            <a:off x="760430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9" name="Ellipse 68">
            <a:extLst>
              <a:ext uri="{FF2B5EF4-FFF2-40B4-BE49-F238E27FC236}">
                <a16:creationId xmlns="" xmlns:a16="http://schemas.microsoft.com/office/drawing/2014/main" id="{619BCCE2-B9A4-D44F-A591-048D4494ABF7}"/>
              </a:ext>
            </a:extLst>
          </p:cNvPr>
          <p:cNvSpPr/>
          <p:nvPr/>
        </p:nvSpPr>
        <p:spPr>
          <a:xfrm>
            <a:off x="3730970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70" name="Ellipse 69">
            <a:extLst>
              <a:ext uri="{FF2B5EF4-FFF2-40B4-BE49-F238E27FC236}">
                <a16:creationId xmlns="" xmlns:a16="http://schemas.microsoft.com/office/drawing/2014/main" id="{42652709-0438-A24E-A8A4-355F2B4EA125}"/>
              </a:ext>
            </a:extLst>
          </p:cNvPr>
          <p:cNvSpPr/>
          <p:nvPr/>
        </p:nvSpPr>
        <p:spPr>
          <a:xfrm>
            <a:off x="5216240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71" name="Ellipse 70">
            <a:extLst>
              <a:ext uri="{FF2B5EF4-FFF2-40B4-BE49-F238E27FC236}">
                <a16:creationId xmlns="" xmlns:a16="http://schemas.microsoft.com/office/drawing/2014/main" id="{4FE9D244-1B94-B041-8951-F52864C3FDAF}"/>
              </a:ext>
            </a:extLst>
          </p:cNvPr>
          <p:cNvSpPr/>
          <p:nvPr/>
        </p:nvSpPr>
        <p:spPr>
          <a:xfrm>
            <a:off x="6701510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="" xmlns:a16="http://schemas.microsoft.com/office/drawing/2014/main" id="{497C3891-1358-E74B-8BFD-8BC3A7C76959}"/>
              </a:ext>
            </a:extLst>
          </p:cNvPr>
          <p:cNvSpPr/>
          <p:nvPr/>
        </p:nvSpPr>
        <p:spPr>
          <a:xfrm>
            <a:off x="8186779" y="1760481"/>
            <a:ext cx="218751" cy="2187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B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6</a:t>
            </a:r>
          </a:p>
        </p:txBody>
      </p:sp>
      <p:cxnSp>
        <p:nvCxnSpPr>
          <p:cNvPr id="74" name="Connecteur droit 73">
            <a:extLst>
              <a:ext uri="{FF2B5EF4-FFF2-40B4-BE49-F238E27FC236}">
                <a16:creationId xmlns="" xmlns:a16="http://schemas.microsoft.com/office/drawing/2014/main" id="{B81918C7-3C89-5642-BFD6-7512074D1E4B}"/>
              </a:ext>
            </a:extLst>
          </p:cNvPr>
          <p:cNvCxnSpPr>
            <a:cxnSpLocks/>
          </p:cNvCxnSpPr>
          <p:nvPr/>
        </p:nvCxnSpPr>
        <p:spPr>
          <a:xfrm flipV="1">
            <a:off x="5327127" y="2025203"/>
            <a:ext cx="0" cy="224616"/>
          </a:xfrm>
          <a:prstGeom prst="line">
            <a:avLst/>
          </a:prstGeom>
          <a:ln w="28575">
            <a:solidFill>
              <a:srgbClr val="3B84B7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38DD8A30-9925-314F-B192-8424921645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68" y="2751434"/>
            <a:ext cx="6808662" cy="2600531"/>
          </a:xfrm>
          <a:prstGeom prst="rect">
            <a:avLst/>
          </a:prstGeom>
        </p:spPr>
      </p:pic>
      <p:cxnSp>
        <p:nvCxnSpPr>
          <p:cNvPr id="20" name="Connecteur droit 19">
            <a:extLst>
              <a:ext uri="{FF2B5EF4-FFF2-40B4-BE49-F238E27FC236}">
                <a16:creationId xmlns="" xmlns:a16="http://schemas.microsoft.com/office/drawing/2014/main" id="{30B34655-B278-CF4D-9FCE-A242A5ECED6F}"/>
              </a:ext>
            </a:extLst>
          </p:cNvPr>
          <p:cNvCxnSpPr>
            <a:cxnSpLocks/>
          </p:cNvCxnSpPr>
          <p:nvPr/>
        </p:nvCxnSpPr>
        <p:spPr>
          <a:xfrm flipV="1">
            <a:off x="2876159" y="2493928"/>
            <a:ext cx="0" cy="309185"/>
          </a:xfrm>
          <a:prstGeom prst="line">
            <a:avLst/>
          </a:prstGeom>
          <a:ln w="28575">
            <a:solidFill>
              <a:srgbClr val="3B84B7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="" xmlns:a16="http://schemas.microsoft.com/office/drawing/2014/main" id="{13EEED67-050F-7E46-9072-F3968C1B3FA7}"/>
              </a:ext>
            </a:extLst>
          </p:cNvPr>
          <p:cNvCxnSpPr>
            <a:cxnSpLocks/>
          </p:cNvCxnSpPr>
          <p:nvPr/>
        </p:nvCxnSpPr>
        <p:spPr>
          <a:xfrm flipV="1">
            <a:off x="3823451" y="2493928"/>
            <a:ext cx="0" cy="309185"/>
          </a:xfrm>
          <a:prstGeom prst="line">
            <a:avLst/>
          </a:prstGeom>
          <a:ln w="28575">
            <a:solidFill>
              <a:srgbClr val="3B84B7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="" xmlns:a16="http://schemas.microsoft.com/office/drawing/2014/main" id="{49A91697-ED19-E445-80FE-A79AA66583FC}"/>
              </a:ext>
            </a:extLst>
          </p:cNvPr>
          <p:cNvCxnSpPr>
            <a:cxnSpLocks/>
          </p:cNvCxnSpPr>
          <p:nvPr/>
        </p:nvCxnSpPr>
        <p:spPr>
          <a:xfrm flipV="1">
            <a:off x="4395774" y="2493928"/>
            <a:ext cx="0" cy="309185"/>
          </a:xfrm>
          <a:prstGeom prst="line">
            <a:avLst/>
          </a:prstGeom>
          <a:ln w="28575">
            <a:solidFill>
              <a:srgbClr val="3B84B7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="" xmlns:a16="http://schemas.microsoft.com/office/drawing/2014/main" id="{4340BF8E-08F6-FC4D-9506-5B233E9E51FF}"/>
              </a:ext>
            </a:extLst>
          </p:cNvPr>
          <p:cNvCxnSpPr>
            <a:cxnSpLocks/>
          </p:cNvCxnSpPr>
          <p:nvPr/>
        </p:nvCxnSpPr>
        <p:spPr>
          <a:xfrm flipV="1">
            <a:off x="4935204" y="2493928"/>
            <a:ext cx="0" cy="309185"/>
          </a:xfrm>
          <a:prstGeom prst="line">
            <a:avLst/>
          </a:prstGeom>
          <a:ln w="28575">
            <a:solidFill>
              <a:srgbClr val="3B84B7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="" xmlns:a16="http://schemas.microsoft.com/office/drawing/2014/main" id="{955CE235-30FA-344A-BFA4-447649EB3606}"/>
              </a:ext>
            </a:extLst>
          </p:cNvPr>
          <p:cNvCxnSpPr>
            <a:cxnSpLocks/>
          </p:cNvCxnSpPr>
          <p:nvPr/>
        </p:nvCxnSpPr>
        <p:spPr>
          <a:xfrm flipV="1">
            <a:off x="5494369" y="2493928"/>
            <a:ext cx="0" cy="309185"/>
          </a:xfrm>
          <a:prstGeom prst="line">
            <a:avLst/>
          </a:prstGeom>
          <a:ln w="28575">
            <a:solidFill>
              <a:srgbClr val="3B84B7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="" xmlns:a16="http://schemas.microsoft.com/office/drawing/2014/main" id="{AD61D708-2257-5D4C-80EE-C56AEA942BF1}"/>
              </a:ext>
            </a:extLst>
          </p:cNvPr>
          <p:cNvCxnSpPr>
            <a:cxnSpLocks/>
          </p:cNvCxnSpPr>
          <p:nvPr/>
        </p:nvCxnSpPr>
        <p:spPr>
          <a:xfrm flipV="1">
            <a:off x="6027221" y="2493928"/>
            <a:ext cx="0" cy="309185"/>
          </a:xfrm>
          <a:prstGeom prst="line">
            <a:avLst/>
          </a:prstGeom>
          <a:ln w="28575">
            <a:solidFill>
              <a:srgbClr val="3B84B7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="" xmlns:a16="http://schemas.microsoft.com/office/drawing/2014/main" id="{D59CCF97-E8F4-C64A-B19A-41B2D0FBA89C}"/>
              </a:ext>
            </a:extLst>
          </p:cNvPr>
          <p:cNvCxnSpPr>
            <a:cxnSpLocks/>
          </p:cNvCxnSpPr>
          <p:nvPr/>
        </p:nvCxnSpPr>
        <p:spPr>
          <a:xfrm flipV="1">
            <a:off x="6592965" y="2493928"/>
            <a:ext cx="0" cy="309185"/>
          </a:xfrm>
          <a:prstGeom prst="line">
            <a:avLst/>
          </a:prstGeom>
          <a:ln w="28575">
            <a:solidFill>
              <a:srgbClr val="3B84B7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="" xmlns:a16="http://schemas.microsoft.com/office/drawing/2014/main" id="{D22CAE2B-056D-D543-AAD3-3B0D55C798D3}"/>
              </a:ext>
            </a:extLst>
          </p:cNvPr>
          <p:cNvCxnSpPr>
            <a:cxnSpLocks/>
          </p:cNvCxnSpPr>
          <p:nvPr/>
        </p:nvCxnSpPr>
        <p:spPr>
          <a:xfrm flipV="1">
            <a:off x="7185022" y="2493928"/>
            <a:ext cx="0" cy="309185"/>
          </a:xfrm>
          <a:prstGeom prst="line">
            <a:avLst/>
          </a:prstGeom>
          <a:ln w="28575">
            <a:solidFill>
              <a:srgbClr val="3B84B7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="" xmlns:a16="http://schemas.microsoft.com/office/drawing/2014/main" id="{3652F275-AEE8-464F-90E7-8C9234617C9E}"/>
              </a:ext>
            </a:extLst>
          </p:cNvPr>
          <p:cNvCxnSpPr>
            <a:cxnSpLocks/>
          </p:cNvCxnSpPr>
          <p:nvPr/>
        </p:nvCxnSpPr>
        <p:spPr>
          <a:xfrm flipV="1">
            <a:off x="7698139" y="2493928"/>
            <a:ext cx="0" cy="309185"/>
          </a:xfrm>
          <a:prstGeom prst="line">
            <a:avLst/>
          </a:prstGeom>
          <a:ln w="28575">
            <a:solidFill>
              <a:srgbClr val="3B84B7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>
            <a:extLst>
              <a:ext uri="{FF2B5EF4-FFF2-40B4-BE49-F238E27FC236}">
                <a16:creationId xmlns="" xmlns:a16="http://schemas.microsoft.com/office/drawing/2014/main" id="{4E038660-6D3B-0E4E-A5EB-3DBC9301DA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57" y="917694"/>
            <a:ext cx="781970" cy="78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684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29179</TotalTime>
  <Words>775</Words>
  <Application>Microsoft Office PowerPoint</Application>
  <PresentationFormat>Affichage à l'écran (16:10)</PresentationFormat>
  <Paragraphs>138</Paragraphs>
  <Slides>14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Découverte &amp; prise en main</vt:lpstr>
      <vt:lpstr>Présentation PowerPoint</vt:lpstr>
      <vt:lpstr>Le contexte de la Réglementation Environnementale 2020 (RE 2020)</vt:lpstr>
      <vt:lpstr>Le développement du Guide Environnemental du Gros Œuvre (GEGO)</vt:lpstr>
      <vt:lpstr>Les objectifs du Guide Environnemental du Gros Œuvre (GEGO)</vt:lpstr>
      <vt:lpstr>Principes de fonctionnement &amp; prise en main</vt:lpstr>
      <vt:lpstr>Principes de fonctionnement &amp; prise en main</vt:lpstr>
      <vt:lpstr>Principes de fonctionnement &amp; prise en main</vt:lpstr>
      <vt:lpstr>Principes de fonctionnement &amp; prise en main</vt:lpstr>
      <vt:lpstr>Principes de fonctionnement &amp; prise en main</vt:lpstr>
      <vt:lpstr>Principes de fonctionnement &amp; prise en main</vt:lpstr>
      <vt:lpstr>Principes de fonctionnement &amp; prise en main</vt:lpstr>
      <vt:lpstr>La démo en ligne</vt:lpstr>
      <vt:lpstr>Où trouver le Guide Environnemental du Gros Œuvre (GEGO) ?</vt:lpstr>
    </vt:vector>
  </TitlesOfParts>
  <Company>CIMBETON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Ecosystème digital OP Ciment</dc:title>
  <dc:creator>Anne REYMOND</dc:creator>
  <cp:lastModifiedBy>Anne</cp:lastModifiedBy>
  <cp:revision>625</cp:revision>
  <cp:lastPrinted>2015-12-04T13:25:51Z</cp:lastPrinted>
  <dcterms:created xsi:type="dcterms:W3CDTF">2017-09-12T06:53:19Z</dcterms:created>
  <dcterms:modified xsi:type="dcterms:W3CDTF">2020-03-24T13:02:25Z</dcterms:modified>
</cp:coreProperties>
</file>